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62"/>
  </p:notesMasterIdLst>
  <p:handoutMasterIdLst>
    <p:handoutMasterId r:id="rId63"/>
  </p:handoutMasterIdLst>
  <p:sldIdLst>
    <p:sldId id="303" r:id="rId2"/>
    <p:sldId id="580" r:id="rId3"/>
    <p:sldId id="258" r:id="rId4"/>
    <p:sldId id="259" r:id="rId5"/>
    <p:sldId id="260" r:id="rId6"/>
    <p:sldId id="261" r:id="rId7"/>
    <p:sldId id="262" r:id="rId8"/>
    <p:sldId id="615" r:id="rId9"/>
    <p:sldId id="264" r:id="rId10"/>
    <p:sldId id="265" r:id="rId11"/>
    <p:sldId id="266" r:id="rId12"/>
    <p:sldId id="268" r:id="rId13"/>
    <p:sldId id="616"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617" r:id="rId33"/>
    <p:sldId id="289" r:id="rId34"/>
    <p:sldId id="290" r:id="rId35"/>
    <p:sldId id="291" r:id="rId36"/>
    <p:sldId id="292" r:id="rId37"/>
    <p:sldId id="609" r:id="rId38"/>
    <p:sldId id="628" r:id="rId39"/>
    <p:sldId id="629" r:id="rId40"/>
    <p:sldId id="610" r:id="rId41"/>
    <p:sldId id="612" r:id="rId42"/>
    <p:sldId id="613" r:id="rId43"/>
    <p:sldId id="614" r:id="rId44"/>
    <p:sldId id="611" r:id="rId45"/>
    <p:sldId id="599" r:id="rId46"/>
    <p:sldId id="600" r:id="rId47"/>
    <p:sldId id="601" r:id="rId48"/>
    <p:sldId id="602" r:id="rId49"/>
    <p:sldId id="603" r:id="rId50"/>
    <p:sldId id="604" r:id="rId51"/>
    <p:sldId id="618" r:id="rId52"/>
    <p:sldId id="619" r:id="rId53"/>
    <p:sldId id="620" r:id="rId54"/>
    <p:sldId id="621" r:id="rId55"/>
    <p:sldId id="622" r:id="rId56"/>
    <p:sldId id="623" r:id="rId57"/>
    <p:sldId id="624" r:id="rId58"/>
    <p:sldId id="625" r:id="rId59"/>
    <p:sldId id="626" r:id="rId60"/>
    <p:sldId id="627" r:id="rId61"/>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580"/>
    <p:restoredTop sz="89658"/>
  </p:normalViewPr>
  <p:slideViewPr>
    <p:cSldViewPr snapToGrid="0" snapToObjects="1">
      <p:cViewPr varScale="1">
        <p:scale>
          <a:sx n="113" d="100"/>
          <a:sy n="113" d="100"/>
        </p:scale>
        <p:origin x="1352" y="184"/>
      </p:cViewPr>
      <p:guideLst>
        <p:guide orient="horz" pos="2160"/>
        <p:guide pos="3840"/>
      </p:guideLst>
    </p:cSldViewPr>
  </p:slideViewPr>
  <p:notesTextViewPr>
    <p:cViewPr>
      <p:scale>
        <a:sx n="135" d="100"/>
        <a:sy n="135" d="100"/>
      </p:scale>
      <p:origin x="0" y="0"/>
    </p:cViewPr>
  </p:notesTextViewPr>
  <p:sorterViewPr>
    <p:cViewPr>
      <p:scale>
        <a:sx n="80" d="100"/>
        <a:sy n="80" d="100"/>
      </p:scale>
      <p:origin x="0" y="0"/>
    </p:cViewPr>
  </p:sorter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6/26/25</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6/26/25</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medium.com/@ArjunThoughts/datascience-simplified-tidy-data-3c6dbabab0b2"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520d562d42_0_2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520d562d42_0_2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Consider tidy data call out here</a:t>
            </a:r>
            <a:endParaRPr/>
          </a:p>
          <a:p>
            <a:pPr marL="0" lvl="0" indent="0" algn="l" rtl="0">
              <a:spcBef>
                <a:spcPts val="0"/>
              </a:spcBef>
              <a:spcAft>
                <a:spcPts val="0"/>
              </a:spcAft>
              <a:buNone/>
            </a:pPr>
            <a:endParaRPr/>
          </a:p>
          <a:p>
            <a:pPr marL="0" lvl="0" indent="0" algn="l" rtl="0">
              <a:lnSpc>
                <a:spcPct val="122222"/>
              </a:lnSpc>
              <a:spcBef>
                <a:spcPts val="1000"/>
              </a:spcBef>
              <a:spcAft>
                <a:spcPts val="0"/>
              </a:spcAft>
              <a:buClr>
                <a:schemeClr val="dk1"/>
              </a:buClr>
              <a:buSzPts val="1100"/>
              <a:buFont typeface="Arial"/>
              <a:buNone/>
            </a:pPr>
            <a:r>
              <a:rPr lang="en-US" sz="2300">
                <a:solidFill>
                  <a:srgbClr val="58595B"/>
                </a:solidFill>
                <a:latin typeface="Arial"/>
                <a:ea typeface="Arial"/>
                <a:cs typeface="Arial"/>
                <a:sym typeface="Arial"/>
              </a:rPr>
              <a:t>Extracting data requires translating a question in human-readable words into a database query (typically an SQL query) or configuring filters and settings in a self-service query tool (like a business intelligence application)</a:t>
            </a:r>
            <a:endParaRPr/>
          </a:p>
        </p:txBody>
      </p:sp>
      <p:sp>
        <p:nvSpPr>
          <p:cNvPr id="195" name="Google Shape;195;g3520d562d42_0_2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3520d562d42_0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3520d562d42_0_1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Examples of intuitive field to lab users not being so to analysts</a:t>
            </a:r>
            <a:endParaRPr/>
          </a:p>
        </p:txBody>
      </p:sp>
      <p:sp>
        <p:nvSpPr>
          <p:cNvPr id="203" name="Google Shape;203;g3520d562d42_0_1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520d562d42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520d562d42_0_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Tidy data is covered in module 3 so can add here or not- PCM referenced a visual in presentation. Might be helpful</a:t>
            </a:r>
            <a:endParaRPr/>
          </a:p>
          <a:p>
            <a:pPr marL="0" lvl="0" indent="0" algn="l" rtl="0">
              <a:spcBef>
                <a:spcPts val="0"/>
              </a:spcBef>
              <a:spcAft>
                <a:spcPts val="0"/>
              </a:spcAft>
              <a:buClr>
                <a:schemeClr val="dk1"/>
              </a:buClr>
              <a:buSzPts val="1100"/>
              <a:buFont typeface="Arial"/>
              <a:buNone/>
            </a:pPr>
            <a:r>
              <a:rPr lang="en-US"/>
              <a:t>image generated with chat gpt- can refine this visual and label if needed</a:t>
            </a:r>
            <a:endParaRPr/>
          </a:p>
        </p:txBody>
      </p:sp>
      <p:sp>
        <p:nvSpPr>
          <p:cNvPr id="219" name="Google Shape;219;g3520d562d42_0_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69564-A648-B358-48E6-DA5EDE0A3D0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4BECC0-54BF-EC78-5550-41DC04D287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0B453FF-6930-2977-7690-1E60ED4218A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61B5792-BB64-0FE4-D0D8-BC41AF791169}"/>
              </a:ext>
            </a:extLst>
          </p:cNvPr>
          <p:cNvSpPr>
            <a:spLocks noGrp="1"/>
          </p:cNvSpPr>
          <p:nvPr>
            <p:ph type="sldNum" sz="quarter" idx="10"/>
          </p:nvPr>
        </p:nvSpPr>
        <p:spPr/>
        <p:txBody>
          <a:bodyPr/>
          <a:lstStyle/>
          <a:p>
            <a:fld id="{0A193586-FEB5-7C43-8F44-7EFAE4EECA28}" type="slidenum">
              <a:rPr lang="en-US" smtClean="0"/>
              <a:t>13</a:t>
            </a:fld>
            <a:endParaRPr lang="en-US"/>
          </a:p>
        </p:txBody>
      </p:sp>
    </p:spTree>
    <p:extLst>
      <p:ext uri="{BB962C8B-B14F-4D97-AF65-F5344CB8AC3E}">
        <p14:creationId xmlns:p14="http://schemas.microsoft.com/office/powerpoint/2010/main" val="735691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35f91fb0d3_1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35f91fb0d3_1_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5" name="Google Shape;235;g335f91fb0d3_1_3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361f9c9693f_0_2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361f9c9693f_0_26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3" name="Google Shape;243;g361f9c9693f_0_26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520d562d42_0_2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520d562d42_0_24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g3520d562d42_0_24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61f9c9693f_0_2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361f9c9693f_0_2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9" name="Google Shape;259;g361f9c9693f_0_27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361f9c9693f_0_3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61f9c9693f_0_34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7" name="Google Shape;267;g361f9c9693f_0_34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61f9c9693f_0_3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361f9c9693f_0_35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5" name="Google Shape;275;g361f9c9693f_0_35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second session we will learn some fundamentals of coding including using functions, creating objects, and importing data.</a:t>
            </a:r>
          </a:p>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2</a:t>
            </a:fld>
            <a:endParaRPr lang="en-US"/>
          </a:p>
        </p:txBody>
      </p:sp>
    </p:spTree>
    <p:extLst>
      <p:ext uri="{BB962C8B-B14F-4D97-AF65-F5344CB8AC3E}">
        <p14:creationId xmlns:p14="http://schemas.microsoft.com/office/powerpoint/2010/main" val="37667481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361f9c9693f_0_2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361f9c9693f_0_28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3" name="Google Shape;283;g361f9c9693f_0_28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61f9c9693f_0_29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61f9c9693f_0_29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1" name="Google Shape;291;g361f9c9693f_0_29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61f9c9693f_0_3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61f9c9693f_0_36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g361f9c9693f_0_36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361f9c9693f_0_3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361f9c9693f_0_3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7" name="Google Shape;307;g361f9c9693f_0_37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361f9c9693f_0_3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361f9c9693f_0_3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5" name="Google Shape;315;g361f9c9693f_0_30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361f9c9693f_0_3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361f9c9693f_0_3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3" name="Google Shape;323;g361f9c9693f_0_38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361f9c9693f_0_3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361f9c9693f_0_30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1" name="Google Shape;331;g361f9c9693f_0_30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361f9c9693f_0_3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361f9c9693f_0_3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9" name="Google Shape;339;g361f9c9693f_0_3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27</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361f9c9693f_0_3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361f9c9693f_0_3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7" name="Google Shape;347;g361f9c9693f_0_3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56685c0d8f_0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56685c0d8f_0_2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Transformation (cleanup, aggregation) and statistical analysis</a:t>
            </a:r>
            <a:endParaRPr/>
          </a:p>
        </p:txBody>
      </p:sp>
      <p:sp>
        <p:nvSpPr>
          <p:cNvPr id="355" name="Google Shape;355;g356685c0d8f_0_2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361f9c9693f_0_39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361f9c9693f_0_39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Transformation (cleanup, aggregation) and statistical analysis</a:t>
            </a:r>
            <a:endParaRPr/>
          </a:p>
        </p:txBody>
      </p:sp>
      <p:sp>
        <p:nvSpPr>
          <p:cNvPr id="363" name="Google Shape;363;g361f9c9693f_0_39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356685c0d8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356685c0d8f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Can make a representative series of 3 pie charts</a:t>
            </a:r>
            <a:endParaRPr/>
          </a:p>
        </p:txBody>
      </p:sp>
      <p:sp>
        <p:nvSpPr>
          <p:cNvPr id="371" name="Google Shape;371;g356685c0d8f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5CA72B-6B5F-667D-9053-B19B3BA020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89F7CC-3FEA-FDC8-C7A6-2E2868EECEB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ECCE91A-89F7-33E8-EC20-ED1A2A721D8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5A92971-CBE6-15A0-9FD5-FBA67C5E052C}"/>
              </a:ext>
            </a:extLst>
          </p:cNvPr>
          <p:cNvSpPr>
            <a:spLocks noGrp="1"/>
          </p:cNvSpPr>
          <p:nvPr>
            <p:ph type="sldNum" sz="quarter" idx="10"/>
          </p:nvPr>
        </p:nvSpPr>
        <p:spPr/>
        <p:txBody>
          <a:bodyPr/>
          <a:lstStyle/>
          <a:p>
            <a:fld id="{0A193586-FEB5-7C43-8F44-7EFAE4EECA28}" type="slidenum">
              <a:rPr lang="en-US" smtClean="0"/>
              <a:t>32</a:t>
            </a:fld>
            <a:endParaRPr lang="en-US"/>
          </a:p>
        </p:txBody>
      </p:sp>
    </p:spTree>
    <p:extLst>
      <p:ext uri="{BB962C8B-B14F-4D97-AF65-F5344CB8AC3E}">
        <p14:creationId xmlns:p14="http://schemas.microsoft.com/office/powerpoint/2010/main" val="27524151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3520d562d42_0_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3520d562d42_0_9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6" name="Google Shape;386;g3520d562d42_0_9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3520d562d42_0_1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3520d562d42_0_1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Call out responsibility/role of data requestor/end user in being involved with validation</a:t>
            </a:r>
            <a:endParaRPr/>
          </a:p>
        </p:txBody>
      </p:sp>
      <p:sp>
        <p:nvSpPr>
          <p:cNvPr id="394" name="Google Shape;394;g3520d562d42_0_13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520d562d42_0_1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520d562d42_0_14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You know that your volume should be much higher than that</a:t>
            </a:r>
            <a:endParaRPr/>
          </a:p>
        </p:txBody>
      </p:sp>
      <p:sp>
        <p:nvSpPr>
          <p:cNvPr id="402" name="Google Shape;402;g3520d562d42_0_14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355779b5ee9_0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355779b5ee9_0_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0" name="Google Shape;410;g355779b5ee9_0_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50</a:t>
            </a:fld>
            <a:endParaRPr lang="en-US"/>
          </a:p>
        </p:txBody>
      </p:sp>
    </p:spTree>
    <p:extLst>
      <p:ext uri="{BB962C8B-B14F-4D97-AF65-F5344CB8AC3E}">
        <p14:creationId xmlns:p14="http://schemas.microsoft.com/office/powerpoint/2010/main" val="12609884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D063DC-BD8A-9901-234B-6569C89064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25C6013-6FB8-566B-9083-ED570928F7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2F964F1-C7BD-41BA-841D-FE2DB49A5CB6}"/>
              </a:ext>
            </a:extLst>
          </p:cNvPr>
          <p:cNvSpPr>
            <a:spLocks noGrp="1"/>
          </p:cNvSpPr>
          <p:nvPr>
            <p:ph type="body" idx="1"/>
          </p:nvPr>
        </p:nvSpPr>
        <p:spPr/>
        <p:txBody>
          <a:bodyPr/>
          <a:lstStyle/>
          <a:p>
            <a:r>
              <a:rPr lang="en-US" dirty="0"/>
              <a:t>In the second session we will learn some fundamentals of coding including using functions, creating objects, and importing data.</a:t>
            </a:r>
          </a:p>
          <a:p>
            <a:endParaRPr lang="en-US" dirty="0"/>
          </a:p>
          <a:p>
            <a:endParaRPr lang="en-US" dirty="0"/>
          </a:p>
        </p:txBody>
      </p:sp>
      <p:sp>
        <p:nvSpPr>
          <p:cNvPr id="4" name="Slide Number Placeholder 3">
            <a:extLst>
              <a:ext uri="{FF2B5EF4-FFF2-40B4-BE49-F238E27FC236}">
                <a16:creationId xmlns:a16="http://schemas.microsoft.com/office/drawing/2014/main" id="{C45778AD-B639-C3BA-9D0E-592E37277C98}"/>
              </a:ext>
            </a:extLst>
          </p:cNvPr>
          <p:cNvSpPr>
            <a:spLocks noGrp="1"/>
          </p:cNvSpPr>
          <p:nvPr>
            <p:ph type="sldNum" sz="quarter" idx="10"/>
          </p:nvPr>
        </p:nvSpPr>
        <p:spPr/>
        <p:txBody>
          <a:bodyPr/>
          <a:lstStyle/>
          <a:p>
            <a:fld id="{0A193586-FEB5-7C43-8F44-7EFAE4EECA28}" type="slidenum">
              <a:rPr lang="en-US" smtClean="0"/>
              <a:t>59</a:t>
            </a:fld>
            <a:endParaRPr lang="en-US"/>
          </a:p>
        </p:txBody>
      </p:sp>
    </p:spTree>
    <p:extLst>
      <p:ext uri="{BB962C8B-B14F-4D97-AF65-F5344CB8AC3E}">
        <p14:creationId xmlns:p14="http://schemas.microsoft.com/office/powerpoint/2010/main" val="40220766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335f91fb0d3_1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Notes: If not too duplicative of where covered elsewhere, could create a simple visual like the one in this blog to show to explain tidy data: </a:t>
            </a:r>
            <a:r>
              <a:rPr lang="en-US" u="sng">
                <a:solidFill>
                  <a:schemeClr val="hlink"/>
                </a:solidFill>
                <a:hlinkClick r:id="rId3"/>
              </a:rPr>
              <a:t>https://medium.com/@ArjunThoughts/datascience-simplified-tidy-data-3c6dbabab0b2</a:t>
            </a:r>
            <a:endParaRPr/>
          </a:p>
          <a:p>
            <a:pPr marL="0" lvl="0" indent="0" algn="l" rtl="0">
              <a:spcBef>
                <a:spcPts val="0"/>
              </a:spcBef>
              <a:spcAft>
                <a:spcPts val="0"/>
              </a:spcAft>
              <a:buNone/>
            </a:pPr>
            <a:endParaRPr/>
          </a:p>
        </p:txBody>
      </p:sp>
      <p:sp>
        <p:nvSpPr>
          <p:cNvPr id="146" name="Google Shape;146;g335f91fb0d3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5a9314debb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35a9314debb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g35a9314debb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594c3dd4a5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3594c3dd4a5_0_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image created with chat gpt</a:t>
            </a:r>
            <a:endParaRPr/>
          </a:p>
        </p:txBody>
      </p:sp>
      <p:sp>
        <p:nvSpPr>
          <p:cNvPr id="163" name="Google Shape;163;g3594c3dd4a5_0_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61f9c9693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361f9c9693f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image created with chat gpt</a:t>
            </a:r>
            <a:endParaRPr/>
          </a:p>
        </p:txBody>
      </p:sp>
      <p:sp>
        <p:nvSpPr>
          <p:cNvPr id="172" name="Google Shape;172;g361f9c9693f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C9BDE6-9FE7-1001-55C2-D7EE9A3F9F4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7C90CA-9B54-5E52-62EB-AA2532C890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4940D1-2665-32D3-051C-B43ED7B1000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90C967B-B085-6BDF-5623-4A5894BF27F7}"/>
              </a:ext>
            </a:extLst>
          </p:cNvPr>
          <p:cNvSpPr>
            <a:spLocks noGrp="1"/>
          </p:cNvSpPr>
          <p:nvPr>
            <p:ph type="sldNum" sz="quarter" idx="10"/>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336524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355779b5ee9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355779b5ee9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7" name="Google Shape;187;g355779b5ee9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9329276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tandard Content Slide">
  <p:cSld name="Standard Content Slide">
    <p:spTree>
      <p:nvGrpSpPr>
        <p:cNvPr id="1" name="Shape 45"/>
        <p:cNvGrpSpPr/>
        <p:nvPr/>
      </p:nvGrpSpPr>
      <p:grpSpPr>
        <a:xfrm>
          <a:off x="0" y="0"/>
          <a:ext cx="0" cy="0"/>
          <a:chOff x="0" y="0"/>
          <a:chExt cx="0" cy="0"/>
        </a:xfrm>
      </p:grpSpPr>
      <p:pic>
        <p:nvPicPr>
          <p:cNvPr id="46" name="Google Shape;46;p16" descr="Icon&#10;&#10;Description automatically generated with low confidence"/>
          <p:cNvPicPr preferRelativeResize="0"/>
          <p:nvPr/>
        </p:nvPicPr>
        <p:blipFill rotWithShape="1">
          <a:blip r:embed="rId2">
            <a:alphaModFix amt="5000"/>
          </a:blip>
          <a:srcRect l="14322" t="2614" r="19845" b="19933"/>
          <a:stretch/>
        </p:blipFill>
        <p:spPr>
          <a:xfrm>
            <a:off x="6735337" y="646771"/>
            <a:ext cx="5456664" cy="6211229"/>
          </a:xfrm>
          <a:prstGeom prst="rect">
            <a:avLst/>
          </a:prstGeom>
          <a:noFill/>
          <a:ln>
            <a:noFill/>
          </a:ln>
        </p:spPr>
      </p:pic>
      <p:sp>
        <p:nvSpPr>
          <p:cNvPr id="47" name="Google Shape;47;p16"/>
          <p:cNvSpPr txBox="1">
            <a:spLocks noGrp="1"/>
          </p:cNvSpPr>
          <p:nvPr>
            <p:ph type="body" idx="1"/>
          </p:nvPr>
        </p:nvSpPr>
        <p:spPr>
          <a:xfrm>
            <a:off x="838200" y="2146851"/>
            <a:ext cx="10515599" cy="3616639"/>
          </a:xfrm>
          <a:prstGeom prst="rect">
            <a:avLst/>
          </a:prstGeom>
          <a:noFill/>
          <a:ln>
            <a:noFill/>
          </a:ln>
        </p:spPr>
        <p:txBody>
          <a:bodyPr spcFirstLastPara="1" wrap="square" lIns="91425" tIns="45700" rIns="91425" bIns="45700" anchor="t" anchorCtr="0">
            <a:normAutofit/>
          </a:bodyPr>
          <a:lstStyle>
            <a:lvl1pPr marL="457200" lvl="0" indent="-342900" algn="l">
              <a:lnSpc>
                <a:spcPct val="122222"/>
              </a:lnSpc>
              <a:spcBef>
                <a:spcPts val="1000"/>
              </a:spcBef>
              <a:spcAft>
                <a:spcPts val="0"/>
              </a:spcAft>
              <a:buClr>
                <a:srgbClr val="B01F24"/>
              </a:buClr>
              <a:buSzPts val="1800"/>
              <a:buChar char="•"/>
              <a:defRPr/>
            </a:lvl1pPr>
            <a:lvl2pPr marL="914400" lvl="1" indent="-342900" algn="l">
              <a:lnSpc>
                <a:spcPct val="122222"/>
              </a:lnSpc>
              <a:spcBef>
                <a:spcPts val="500"/>
              </a:spcBef>
              <a:spcAft>
                <a:spcPts val="0"/>
              </a:spcAft>
              <a:buClr>
                <a:srgbClr val="B01F24"/>
              </a:buClr>
              <a:buSzPts val="1800"/>
              <a:buChar char="•"/>
              <a:defRPr/>
            </a:lvl2pPr>
            <a:lvl3pPr marL="1371600" lvl="2" indent="-342900" algn="l">
              <a:lnSpc>
                <a:spcPct val="122222"/>
              </a:lnSpc>
              <a:spcBef>
                <a:spcPts val="500"/>
              </a:spcBef>
              <a:spcAft>
                <a:spcPts val="0"/>
              </a:spcAft>
              <a:buClr>
                <a:srgbClr val="B01F24"/>
              </a:buClr>
              <a:buSzPts val="1800"/>
              <a:buChar char="•"/>
              <a:defRPr/>
            </a:lvl3pPr>
            <a:lvl4pPr marL="1828800" lvl="3" indent="-342900" algn="l">
              <a:lnSpc>
                <a:spcPct val="122222"/>
              </a:lnSpc>
              <a:spcBef>
                <a:spcPts val="500"/>
              </a:spcBef>
              <a:spcAft>
                <a:spcPts val="0"/>
              </a:spcAft>
              <a:buClr>
                <a:srgbClr val="B01F24"/>
              </a:buClr>
              <a:buSzPts val="1800"/>
              <a:buChar char="•"/>
              <a:defRPr/>
            </a:lvl4pPr>
            <a:lvl5pPr marL="2286000" lvl="4" indent="-342900" algn="l">
              <a:lnSpc>
                <a:spcPct val="122222"/>
              </a:lnSpc>
              <a:spcBef>
                <a:spcPts val="500"/>
              </a:spcBef>
              <a:spcAft>
                <a:spcPts val="0"/>
              </a:spcAft>
              <a:buClr>
                <a:srgbClr val="B01F24"/>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6"/>
          <p:cNvSpPr txBox="1">
            <a:spLocks noGrp="1"/>
          </p:cNvSpPr>
          <p:nvPr>
            <p:ph type="title"/>
          </p:nvPr>
        </p:nvSpPr>
        <p:spPr>
          <a:xfrm>
            <a:off x="838199" y="872022"/>
            <a:ext cx="10515600" cy="86762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B01F24"/>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1138971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6/26/25</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 id="2147483679" r:id="rId18"/>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tallies.labmed.uw.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hyperlink" Target="https://bit.ly/dlmp-ops-data" TargetMode="External"/><Relationship Id="rId2" Type="http://schemas.openxmlformats.org/officeDocument/2006/relationships/hyperlink" Target="https://kb.labmed.uw.edu/display/HOME/Data+Dictionary+for+Data+Requests"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redcap.link/DLMPResearchDataRequestForm"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hyperlink" Target="https://xkcd.com/1179/"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hyperlink" Target="https://depts.washington.edu/uwmedsec/restricted/guidance/encryption/approved-email-domains/" TargetMode="Externa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hyperlink" Target="mailto:labmedhelp@uw.edu"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hyperlink" Target="mailto:labmedhelp@uw.edu"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Data Requests</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Patrick Mathias</a:t>
            </a:r>
          </a:p>
          <a:p>
            <a:r>
              <a:rPr lang="en-US" sz="3200" dirty="0"/>
              <a:t>DLMP Core</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g3520d562d42_0_238"/>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fontScale="25000" lnSpcReduction="20000"/>
          </a:bodyPr>
          <a:lstStyle/>
          <a:p>
            <a:pPr marL="0" lvl="0" indent="0" algn="l" rtl="0">
              <a:spcBef>
                <a:spcPts val="1000"/>
              </a:spcBef>
              <a:spcAft>
                <a:spcPts val="0"/>
              </a:spcAft>
              <a:buNone/>
            </a:pPr>
            <a:r>
              <a:rPr lang="en-US" sz="9600" dirty="0">
                <a:solidFill>
                  <a:schemeClr val="accent2"/>
                </a:solidFill>
              </a:rPr>
              <a:t>Data requests should always include variables of interest and inclusion criteria (specific observations)</a:t>
            </a:r>
            <a:r>
              <a:rPr lang="en-US" sz="9600" dirty="0"/>
              <a:t>: </a:t>
            </a:r>
            <a:r>
              <a:rPr lang="en-US" sz="9600" dirty="0">
                <a:solidFill>
                  <a:schemeClr val="accent2"/>
                </a:solidFill>
              </a:rPr>
              <a:t>Write this out in plain language ahead of time even if you are retrieving data yourself!</a:t>
            </a:r>
            <a:endParaRPr sz="9600" dirty="0">
              <a:solidFill>
                <a:schemeClr val="accent2"/>
              </a:solidFill>
            </a:endParaRPr>
          </a:p>
          <a:p>
            <a:pPr marL="0" lvl="0" indent="0" algn="l" rtl="0">
              <a:spcBef>
                <a:spcPts val="1000"/>
              </a:spcBef>
              <a:spcAft>
                <a:spcPts val="0"/>
              </a:spcAft>
              <a:buNone/>
            </a:pPr>
            <a:endParaRPr sz="9600" dirty="0"/>
          </a:p>
          <a:p>
            <a:pPr marL="914400" lvl="1" indent="-381000" algn="l" rtl="0">
              <a:spcBef>
                <a:spcPts val="500"/>
              </a:spcBef>
              <a:spcAft>
                <a:spcPts val="0"/>
              </a:spcAft>
              <a:buSzPct val="100000"/>
              <a:buChar char="•"/>
            </a:pPr>
            <a:r>
              <a:rPr lang="en-US" sz="9600" dirty="0"/>
              <a:t>From where is the data sourced?</a:t>
            </a:r>
            <a:endParaRPr sz="9600" dirty="0"/>
          </a:p>
          <a:p>
            <a:pPr marL="914400" lvl="1" indent="-381000" algn="l" rtl="0">
              <a:spcBef>
                <a:spcPts val="0"/>
              </a:spcBef>
              <a:spcAft>
                <a:spcPts val="0"/>
              </a:spcAft>
              <a:buSzPct val="100000"/>
              <a:buChar char="•"/>
            </a:pPr>
            <a:r>
              <a:rPr lang="en-US" sz="9600" dirty="0"/>
              <a:t>Which records will be extracted?</a:t>
            </a:r>
            <a:endParaRPr sz="9600" dirty="0"/>
          </a:p>
          <a:p>
            <a:pPr marL="914400" lvl="1" indent="-381000" algn="l" rtl="0">
              <a:spcBef>
                <a:spcPts val="0"/>
              </a:spcBef>
              <a:spcAft>
                <a:spcPts val="0"/>
              </a:spcAft>
              <a:buSzPct val="100000"/>
              <a:buChar char="•"/>
            </a:pPr>
            <a:r>
              <a:rPr lang="en-US" sz="9600" dirty="0"/>
              <a:t>Which data attributes (fields, columns) are needed?</a:t>
            </a:r>
            <a:endParaRPr sz="9600" dirty="0"/>
          </a:p>
          <a:p>
            <a:pPr marL="914400" lvl="1" indent="-381000" algn="l" rtl="0">
              <a:spcBef>
                <a:spcPts val="0"/>
              </a:spcBef>
              <a:spcAft>
                <a:spcPts val="0"/>
              </a:spcAft>
              <a:buSzPct val="100000"/>
              <a:buChar char="•"/>
            </a:pPr>
            <a:r>
              <a:rPr lang="en-US" sz="9600" dirty="0"/>
              <a:t>Inclusion/exclusion criteria (date ranges, patient age, locations)</a:t>
            </a:r>
            <a:endParaRPr sz="9600" dirty="0"/>
          </a:p>
          <a:p>
            <a:pPr marL="914400" lvl="0" indent="0" algn="l" rtl="0">
              <a:spcBef>
                <a:spcPts val="1000"/>
              </a:spcBef>
              <a:spcAft>
                <a:spcPts val="0"/>
              </a:spcAft>
              <a:buNone/>
            </a:pPr>
            <a:endParaRPr sz="9600" dirty="0"/>
          </a:p>
          <a:p>
            <a:pPr marL="457200" lvl="0" indent="0" algn="l" rtl="0">
              <a:spcBef>
                <a:spcPts val="1000"/>
              </a:spcBef>
              <a:spcAft>
                <a:spcPts val="0"/>
              </a:spcAft>
              <a:buNone/>
            </a:pPr>
            <a:endParaRPr sz="6645" dirty="0"/>
          </a:p>
          <a:p>
            <a:pPr marL="0" lvl="0" indent="0" algn="l" rtl="0">
              <a:spcBef>
                <a:spcPts val="1000"/>
              </a:spcBef>
              <a:spcAft>
                <a:spcPts val="0"/>
              </a:spcAft>
              <a:buNone/>
            </a:pPr>
            <a:endParaRPr sz="2300" dirty="0"/>
          </a:p>
          <a:p>
            <a:pPr marL="0" lvl="0" indent="0" algn="l" rtl="0">
              <a:spcBef>
                <a:spcPts val="1000"/>
              </a:spcBef>
              <a:spcAft>
                <a:spcPts val="0"/>
              </a:spcAft>
              <a:buNone/>
            </a:pPr>
            <a:endParaRPr dirty="0"/>
          </a:p>
        </p:txBody>
      </p:sp>
      <p:sp>
        <p:nvSpPr>
          <p:cNvPr id="198" name="Google Shape;198;g3520d562d42_0_238"/>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Minimum requirements of a data request</a:t>
            </a:r>
            <a:endParaRPr dirty="0"/>
          </a:p>
        </p:txBody>
      </p:sp>
      <p:sp>
        <p:nvSpPr>
          <p:cNvPr id="199" name="Google Shape;199;g3520d562d42_0_238"/>
          <p:cNvSpPr txBox="1">
            <a:spLocks noGrp="1"/>
          </p:cNvSpPr>
          <p:nvPr>
            <p:ph type="sldNum" idx="4294967295"/>
          </p:nvPr>
        </p:nvSpPr>
        <p:spPr>
          <a:xfrm>
            <a:off x="254193" y="6122796"/>
            <a:ext cx="6381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g3520d562d42_0_112"/>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fontScale="85000" lnSpcReduction="20000"/>
          </a:bodyPr>
          <a:lstStyle/>
          <a:p>
            <a:pPr marL="457200" lvl="0" indent="-386080" algn="l" rtl="0">
              <a:spcBef>
                <a:spcPts val="1000"/>
              </a:spcBef>
              <a:spcAft>
                <a:spcPts val="0"/>
              </a:spcAft>
              <a:buSzPct val="100000"/>
              <a:buChar char="•"/>
            </a:pPr>
            <a:r>
              <a:rPr lang="en-US" sz="3200"/>
              <a:t>Data analysts and end users may initially be “siloed”</a:t>
            </a:r>
            <a:endParaRPr sz="3200"/>
          </a:p>
          <a:p>
            <a:pPr marL="457200" lvl="0" indent="-386080" algn="l" rtl="0">
              <a:spcBef>
                <a:spcPts val="1000"/>
              </a:spcBef>
              <a:spcAft>
                <a:spcPts val="0"/>
              </a:spcAft>
              <a:buSzPct val="100000"/>
              <a:buChar char="•"/>
            </a:pPr>
            <a:r>
              <a:rPr lang="en-US" sz="3200"/>
              <a:t>Analysts working with lab data may not have lab domain knowledge</a:t>
            </a:r>
            <a:endParaRPr sz="3200"/>
          </a:p>
          <a:p>
            <a:pPr marL="457200" lvl="0" indent="-386080" algn="l" rtl="0">
              <a:spcBef>
                <a:spcPts val="1000"/>
              </a:spcBef>
              <a:spcAft>
                <a:spcPts val="0"/>
              </a:spcAft>
              <a:buSzPct val="100000"/>
              <a:buChar char="•"/>
            </a:pPr>
            <a:r>
              <a:rPr lang="en-US" sz="3200"/>
              <a:t>Examples of topics not intuitive to those outside lab:</a:t>
            </a:r>
            <a:endParaRPr sz="3200"/>
          </a:p>
          <a:p>
            <a:pPr marL="914400" lvl="1" indent="-386080" algn="l" rtl="0">
              <a:spcBef>
                <a:spcPts val="1000"/>
              </a:spcBef>
              <a:spcAft>
                <a:spcPts val="0"/>
              </a:spcAft>
              <a:buSzPct val="100000"/>
              <a:buChar char="•"/>
            </a:pPr>
            <a:r>
              <a:rPr lang="en-US" sz="3200"/>
              <a:t>Sequence and significance of time stamps (accession, collection, result times)</a:t>
            </a:r>
            <a:endParaRPr sz="3200"/>
          </a:p>
          <a:p>
            <a:pPr marL="914400" lvl="1" indent="-386080" algn="l" rtl="0">
              <a:spcBef>
                <a:spcPts val="1000"/>
              </a:spcBef>
              <a:spcAft>
                <a:spcPts val="0"/>
              </a:spcAft>
              <a:buSzPct val="100000"/>
              <a:buChar char="•"/>
            </a:pPr>
            <a:r>
              <a:rPr lang="en-US" sz="3200"/>
              <a:t>Instrument-dependent workflows that influence data</a:t>
            </a:r>
            <a:endParaRPr sz="3200"/>
          </a:p>
          <a:p>
            <a:pPr marL="914400" lvl="1" indent="-386080" algn="l" rtl="0">
              <a:spcBef>
                <a:spcPts val="1000"/>
              </a:spcBef>
              <a:spcAft>
                <a:spcPts val="1000"/>
              </a:spcAft>
              <a:buSzPct val="100000"/>
              <a:buChar char="•"/>
            </a:pPr>
            <a:r>
              <a:rPr lang="en-US" sz="3200"/>
              <a:t>Lab accreditation/regulatory-related parameters</a:t>
            </a:r>
            <a:endParaRPr sz="3200"/>
          </a:p>
        </p:txBody>
      </p:sp>
      <p:sp>
        <p:nvSpPr>
          <p:cNvPr id="206" name="Google Shape;206;g3520d562d42_0_112"/>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Working with analysts</a:t>
            </a:r>
            <a:endParaRPr dirty="0"/>
          </a:p>
        </p:txBody>
      </p:sp>
      <p:sp>
        <p:nvSpPr>
          <p:cNvPr id="207" name="Google Shape;207;g3520d562d42_0_112"/>
          <p:cNvSpPr txBox="1">
            <a:spLocks noGrp="1"/>
          </p:cNvSpPr>
          <p:nvPr>
            <p:ph type="sldNum" idx="4294967295"/>
          </p:nvPr>
        </p:nvSpPr>
        <p:spPr>
          <a:xfrm>
            <a:off x="254193" y="6122796"/>
            <a:ext cx="6381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3520d562d42_0_49"/>
          <p:cNvSpPr txBox="1">
            <a:spLocks noGrp="1"/>
          </p:cNvSpPr>
          <p:nvPr>
            <p:ph type="body" idx="1"/>
          </p:nvPr>
        </p:nvSpPr>
        <p:spPr>
          <a:xfrm>
            <a:off x="838200" y="1825625"/>
            <a:ext cx="4779900" cy="3937800"/>
          </a:xfrm>
          <a:prstGeom prst="rect">
            <a:avLst/>
          </a:prstGeom>
        </p:spPr>
        <p:txBody>
          <a:bodyPr spcFirstLastPara="1" wrap="square" lIns="91425" tIns="45700" rIns="91425" bIns="45700" anchor="t" anchorCtr="0">
            <a:normAutofit fontScale="92500" lnSpcReduction="10000"/>
          </a:bodyPr>
          <a:lstStyle/>
          <a:p>
            <a:pPr marL="457200" lvl="0" indent="-404812" algn="l" rtl="0">
              <a:spcBef>
                <a:spcPts val="1000"/>
              </a:spcBef>
              <a:spcAft>
                <a:spcPts val="0"/>
              </a:spcAft>
              <a:buSzPct val="100000"/>
              <a:buChar char="•"/>
            </a:pPr>
            <a:r>
              <a:rPr lang="en-US" sz="3000" dirty="0"/>
              <a:t>“Structuredness” of data refers to degree of data organization in consistent, predefined format</a:t>
            </a:r>
            <a:endParaRPr sz="3000" dirty="0"/>
          </a:p>
          <a:p>
            <a:pPr marL="457200" lvl="0" indent="-404812" algn="l" rtl="0">
              <a:spcBef>
                <a:spcPts val="1000"/>
              </a:spcBef>
              <a:spcAft>
                <a:spcPts val="0"/>
              </a:spcAft>
              <a:buClr>
                <a:schemeClr val="accent2"/>
              </a:buClr>
              <a:buSzPct val="100000"/>
              <a:buChar char="•"/>
            </a:pPr>
            <a:r>
              <a:rPr lang="en-US" sz="3000" dirty="0"/>
              <a:t>Laboratory data ranges from highly structured to unstructured</a:t>
            </a:r>
            <a:endParaRPr sz="3000" dirty="0"/>
          </a:p>
          <a:p>
            <a:pPr marL="457200" lvl="0" indent="0" algn="l" rtl="0">
              <a:spcBef>
                <a:spcPts val="1000"/>
              </a:spcBef>
              <a:spcAft>
                <a:spcPts val="0"/>
              </a:spcAft>
              <a:buNone/>
            </a:pPr>
            <a:endParaRPr sz="3000" dirty="0"/>
          </a:p>
        </p:txBody>
      </p:sp>
      <p:sp>
        <p:nvSpPr>
          <p:cNvPr id="222" name="Google Shape;222;g3520d562d42_0_49"/>
          <p:cNvSpPr txBox="1">
            <a:spLocks noGrp="1"/>
          </p:cNvSpPr>
          <p:nvPr>
            <p:ph type="title"/>
          </p:nvPr>
        </p:nvSpPr>
        <p:spPr>
          <a:xfrm>
            <a:off x="838200" y="899538"/>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Data limitations: structured vs. unstructured data</a:t>
            </a:r>
            <a:endParaRPr dirty="0"/>
          </a:p>
        </p:txBody>
      </p:sp>
      <p:sp>
        <p:nvSpPr>
          <p:cNvPr id="223" name="Google Shape;223;g3520d562d42_0_49"/>
          <p:cNvSpPr txBox="1">
            <a:spLocks noGrp="1"/>
          </p:cNvSpPr>
          <p:nvPr>
            <p:ph type="sldNum" idx="4294967295"/>
          </p:nvPr>
        </p:nvSpPr>
        <p:spPr>
          <a:xfrm>
            <a:off x="254193" y="6122796"/>
            <a:ext cx="6381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pic>
        <p:nvPicPr>
          <p:cNvPr id="224" name="Google Shape;224;g3520d562d42_0_49" title="ChatGPT Image May 17, 2025, 09_59_45 AM.png"/>
          <p:cNvPicPr preferRelativeResize="0"/>
          <p:nvPr/>
        </p:nvPicPr>
        <p:blipFill>
          <a:blip r:embed="rId3">
            <a:alphaModFix/>
          </a:blip>
          <a:stretch>
            <a:fillRect/>
          </a:stretch>
        </p:blipFill>
        <p:spPr>
          <a:xfrm>
            <a:off x="5618100" y="1708650"/>
            <a:ext cx="5906700" cy="3937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71A725-A540-8518-3FD6-D20567C34F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516B1C-2F8D-89D9-FF68-CF5D0330AB74}"/>
              </a:ext>
            </a:extLst>
          </p:cNvPr>
          <p:cNvSpPr>
            <a:spLocks noGrp="1"/>
          </p:cNvSpPr>
          <p:nvPr>
            <p:ph type="title"/>
          </p:nvPr>
        </p:nvSpPr>
        <p:spPr>
          <a:xfrm>
            <a:off x="531018" y="2926081"/>
            <a:ext cx="11187112" cy="1463040"/>
          </a:xfrm>
        </p:spPr>
        <p:txBody>
          <a:bodyPr/>
          <a:lstStyle/>
          <a:p>
            <a:r>
              <a:rPr lang="en-US" dirty="0"/>
              <a:t>Developing a Request</a:t>
            </a:r>
            <a:br>
              <a:rPr lang="en-US" dirty="0"/>
            </a:br>
            <a:endParaRPr lang="en-US" sz="3600" dirty="0"/>
          </a:p>
        </p:txBody>
      </p:sp>
    </p:spTree>
    <p:extLst>
      <p:ext uri="{BB962C8B-B14F-4D97-AF65-F5344CB8AC3E}">
        <p14:creationId xmlns:p14="http://schemas.microsoft.com/office/powerpoint/2010/main" val="740137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g335f91fb0d3_1_38"/>
          <p:cNvSpPr txBox="1">
            <a:spLocks noGrp="1"/>
          </p:cNvSpPr>
          <p:nvPr>
            <p:ph type="body" idx="1"/>
          </p:nvPr>
        </p:nvSpPr>
        <p:spPr>
          <a:xfrm>
            <a:off x="838200" y="2088443"/>
            <a:ext cx="10515600" cy="3674981"/>
          </a:xfrm>
          <a:prstGeom prst="rect">
            <a:avLst/>
          </a:prstGeom>
        </p:spPr>
        <p:txBody>
          <a:bodyPr spcFirstLastPara="1" wrap="square" lIns="91425" tIns="45700" rIns="91425" bIns="45700" anchor="t" anchorCtr="0">
            <a:normAutofit/>
          </a:bodyPr>
          <a:lstStyle/>
          <a:p>
            <a:pPr marL="457200" lvl="0" indent="-400050" algn="l" rtl="0">
              <a:spcBef>
                <a:spcPts val="1000"/>
              </a:spcBef>
              <a:spcAft>
                <a:spcPts val="0"/>
              </a:spcAft>
              <a:buSzPts val="2700"/>
              <a:buChar char="•"/>
            </a:pPr>
            <a:r>
              <a:rPr lang="en-US" sz="2700" dirty="0"/>
              <a:t>Do you plan to use this data to solve a problem?</a:t>
            </a:r>
            <a:endParaRPr sz="2700" dirty="0"/>
          </a:p>
          <a:p>
            <a:pPr marL="457200" lvl="0" indent="-400050" algn="l" rtl="0">
              <a:spcBef>
                <a:spcPts val="0"/>
              </a:spcBef>
              <a:spcAft>
                <a:spcPts val="0"/>
              </a:spcAft>
              <a:buSzPts val="2700"/>
              <a:buChar char="•"/>
            </a:pPr>
            <a:r>
              <a:rPr lang="en-US" sz="2700" dirty="0"/>
              <a:t>Do you plan to develop this into a research project (so will need IRB?)</a:t>
            </a:r>
            <a:endParaRPr sz="2700" dirty="0"/>
          </a:p>
          <a:p>
            <a:pPr marL="457200" lvl="0" indent="-400050" algn="l" rtl="0">
              <a:spcBef>
                <a:spcPts val="0"/>
              </a:spcBef>
              <a:spcAft>
                <a:spcPts val="0"/>
              </a:spcAft>
              <a:buSzPts val="2700"/>
              <a:buChar char="•"/>
            </a:pPr>
            <a:r>
              <a:rPr lang="en-US" sz="2700" dirty="0"/>
              <a:t>Is this likely to be a one time request or an ongoing data need?</a:t>
            </a:r>
            <a:endParaRPr sz="2700" dirty="0"/>
          </a:p>
          <a:p>
            <a:pPr marL="0" lvl="0" indent="0" algn="l" rtl="0">
              <a:spcBef>
                <a:spcPts val="1000"/>
              </a:spcBef>
              <a:spcAft>
                <a:spcPts val="0"/>
              </a:spcAft>
              <a:buClr>
                <a:schemeClr val="dk1"/>
              </a:buClr>
              <a:buSzPts val="1100"/>
              <a:buFont typeface="Arial"/>
              <a:buNone/>
            </a:pPr>
            <a:endParaRPr sz="2700" dirty="0"/>
          </a:p>
        </p:txBody>
      </p:sp>
      <p:sp>
        <p:nvSpPr>
          <p:cNvPr id="238" name="Google Shape;238;g335f91fb0d3_1_38"/>
          <p:cNvSpPr txBox="1">
            <a:spLocks noGrp="1"/>
          </p:cNvSpPr>
          <p:nvPr>
            <p:ph type="title"/>
          </p:nvPr>
        </p:nvSpPr>
        <p:spPr>
          <a:xfrm>
            <a:off x="838200" y="861837"/>
            <a:ext cx="10515600" cy="8676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dirty="0"/>
              <a:t>Establish a shared understanding of data purpose between requestor and analyst:  </a:t>
            </a: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g361f9c9693f_0_265"/>
          <p:cNvSpPr txBox="1">
            <a:spLocks noGrp="1"/>
          </p:cNvSpPr>
          <p:nvPr>
            <p:ph type="body" idx="1"/>
          </p:nvPr>
        </p:nvSpPr>
        <p:spPr>
          <a:xfrm>
            <a:off x="759178" y="1814337"/>
            <a:ext cx="10515600" cy="3937800"/>
          </a:xfrm>
          <a:prstGeom prst="rect">
            <a:avLst/>
          </a:prstGeom>
        </p:spPr>
        <p:txBody>
          <a:bodyPr spcFirstLastPara="1" wrap="square" lIns="91425" tIns="45700" rIns="91425" bIns="45700" anchor="t" anchorCtr="0">
            <a:normAutofit fontScale="85000" lnSpcReduction="20000"/>
          </a:bodyPr>
          <a:lstStyle/>
          <a:p>
            <a:pPr marL="0" lvl="0" indent="0" algn="l" rtl="0">
              <a:lnSpc>
                <a:spcPct val="90000"/>
              </a:lnSpc>
              <a:spcBef>
                <a:spcPts val="1000"/>
              </a:spcBef>
              <a:spcAft>
                <a:spcPts val="0"/>
              </a:spcAft>
              <a:buNone/>
            </a:pPr>
            <a:r>
              <a:rPr lang="en-US" sz="2550" dirty="0">
                <a:solidFill>
                  <a:schemeClr val="accent2"/>
                </a:solidFill>
              </a:rPr>
              <a:t>By working backwards from the final product you will decrease the number of cycles of iteration for extracting or requesting data:</a:t>
            </a:r>
            <a:endParaRPr sz="2550" dirty="0">
              <a:solidFill>
                <a:schemeClr val="accent2"/>
              </a:solidFill>
            </a:endParaRPr>
          </a:p>
          <a:p>
            <a:pPr marL="457200" lvl="0" indent="-366236" algn="l" rtl="0">
              <a:spcBef>
                <a:spcPts val="1000"/>
              </a:spcBef>
              <a:spcAft>
                <a:spcPts val="0"/>
              </a:spcAft>
              <a:buSzPct val="100000"/>
              <a:buChar char="•"/>
            </a:pPr>
            <a:r>
              <a:rPr lang="en-US" sz="2550" dirty="0"/>
              <a:t>What data question(s) is being asked</a:t>
            </a:r>
            <a:endParaRPr sz="2550" dirty="0"/>
          </a:p>
          <a:p>
            <a:pPr marL="457200" lvl="0" indent="-366236" algn="l" rtl="0">
              <a:spcBef>
                <a:spcPts val="0"/>
              </a:spcBef>
              <a:spcAft>
                <a:spcPts val="0"/>
              </a:spcAft>
              <a:buSzPct val="100000"/>
              <a:buChar char="•"/>
            </a:pPr>
            <a:r>
              <a:rPr lang="en-US" sz="2550" dirty="0">
                <a:solidFill>
                  <a:schemeClr val="accent2"/>
                </a:solidFill>
              </a:rPr>
              <a:t>Who are the end users of the data?</a:t>
            </a:r>
            <a:endParaRPr sz="2550" dirty="0"/>
          </a:p>
          <a:p>
            <a:pPr marL="457200" lvl="0" indent="-366236" algn="l" rtl="0">
              <a:spcBef>
                <a:spcPts val="0"/>
              </a:spcBef>
              <a:spcAft>
                <a:spcPts val="0"/>
              </a:spcAft>
              <a:buSzPct val="100000"/>
              <a:buChar char="•"/>
            </a:pPr>
            <a:r>
              <a:rPr lang="en-US" sz="2550" dirty="0"/>
              <a:t>How will the extracted data be used (daily operations, research, etc.?)</a:t>
            </a:r>
            <a:endParaRPr sz="2550" dirty="0"/>
          </a:p>
          <a:p>
            <a:pPr marL="457200" lvl="0" indent="-366236" algn="l" rtl="0">
              <a:spcBef>
                <a:spcPts val="0"/>
              </a:spcBef>
              <a:spcAft>
                <a:spcPts val="0"/>
              </a:spcAft>
              <a:buSzPct val="100000"/>
              <a:buChar char="•"/>
            </a:pPr>
            <a:r>
              <a:rPr lang="en-US" sz="2550" dirty="0"/>
              <a:t>Is data manipulation or transformation needed? </a:t>
            </a:r>
            <a:endParaRPr sz="2550" dirty="0"/>
          </a:p>
          <a:p>
            <a:pPr marL="457200" lvl="0" indent="-366236" algn="l" rtl="0">
              <a:spcBef>
                <a:spcPts val="0"/>
              </a:spcBef>
              <a:spcAft>
                <a:spcPts val="0"/>
              </a:spcAft>
              <a:buSzPct val="100000"/>
              <a:buChar char="•"/>
            </a:pPr>
            <a:r>
              <a:rPr lang="en-US" sz="2550" dirty="0"/>
              <a:t>Where and how the data will be accessed once delivered</a:t>
            </a:r>
            <a:endParaRPr sz="2550" dirty="0"/>
          </a:p>
          <a:p>
            <a:pPr marL="0" lvl="0" indent="0" algn="l" rtl="0">
              <a:spcBef>
                <a:spcPts val="1000"/>
              </a:spcBef>
              <a:spcAft>
                <a:spcPts val="0"/>
              </a:spcAft>
              <a:buClr>
                <a:schemeClr val="dk1"/>
              </a:buClr>
              <a:buSzPct val="40740"/>
              <a:buFont typeface="Arial"/>
              <a:buNone/>
            </a:pPr>
            <a:endParaRPr sz="2700" dirty="0">
              <a:solidFill>
                <a:schemeClr val="accent2"/>
              </a:solidFill>
            </a:endParaRPr>
          </a:p>
          <a:p>
            <a:pPr marL="0" lvl="0" indent="0" algn="l" rtl="0">
              <a:spcBef>
                <a:spcPts val="1000"/>
              </a:spcBef>
              <a:spcAft>
                <a:spcPts val="0"/>
              </a:spcAft>
              <a:buClr>
                <a:schemeClr val="dk1"/>
              </a:buClr>
              <a:buSzPct val="42307"/>
              <a:buFont typeface="Arial"/>
              <a:buNone/>
            </a:pPr>
            <a:r>
              <a:rPr lang="en-US" sz="2600" b="1" dirty="0">
                <a:solidFill>
                  <a:schemeClr val="accent2"/>
                </a:solidFill>
              </a:rPr>
              <a:t>Next several slides:</a:t>
            </a:r>
            <a:r>
              <a:rPr lang="en-US" sz="2600" dirty="0">
                <a:solidFill>
                  <a:schemeClr val="accent2"/>
                </a:solidFill>
              </a:rPr>
              <a:t> a series of questions and answers will define additional specifics needed for data extraction</a:t>
            </a:r>
            <a:endParaRPr dirty="0"/>
          </a:p>
        </p:txBody>
      </p:sp>
      <p:sp>
        <p:nvSpPr>
          <p:cNvPr id="246" name="Google Shape;246;g361f9c9693f_0_265"/>
          <p:cNvSpPr txBox="1">
            <a:spLocks noGrp="1"/>
          </p:cNvSpPr>
          <p:nvPr>
            <p:ph type="title"/>
          </p:nvPr>
        </p:nvSpPr>
        <p:spPr>
          <a:xfrm>
            <a:off x="838200" y="778340"/>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Make a request with the end in mind</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g3520d562d42_0_245"/>
          <p:cNvSpPr txBox="1">
            <a:spLocks noGrp="1"/>
          </p:cNvSpPr>
          <p:nvPr>
            <p:ph type="body" idx="1"/>
          </p:nvPr>
        </p:nvSpPr>
        <p:spPr>
          <a:xfrm>
            <a:off x="838200" y="1825625"/>
            <a:ext cx="10515600" cy="4297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550">
                <a:solidFill>
                  <a:schemeClr val="accent2"/>
                </a:solidFill>
              </a:rPr>
              <a:t>You are part of a quality improvement (QI) group in the hospital that want to improve adherence to medical guidelines in testing and treatment of streptococcal infections in patients visiting the emergency department. Y</a:t>
            </a:r>
            <a:r>
              <a:rPr lang="en-US" sz="2550"/>
              <a:t>ou are interested in understanding:</a:t>
            </a:r>
            <a:endParaRPr sz="2550"/>
          </a:p>
          <a:p>
            <a:pPr marL="0" lvl="0" indent="0" algn="l" rtl="0">
              <a:spcBef>
                <a:spcPts val="1000"/>
              </a:spcBef>
              <a:spcAft>
                <a:spcPts val="0"/>
              </a:spcAft>
              <a:buNone/>
            </a:pPr>
            <a:endParaRPr sz="2600"/>
          </a:p>
          <a:p>
            <a:pPr marL="0" lvl="0" indent="0" algn="l" rtl="0">
              <a:spcBef>
                <a:spcPts val="1000"/>
              </a:spcBef>
              <a:spcAft>
                <a:spcPts val="0"/>
              </a:spcAft>
              <a:buNone/>
            </a:pPr>
            <a:r>
              <a:rPr lang="en-US" sz="2600" b="1" i="1"/>
              <a:t>“How is strep testing used in our hospital’s emergency department for diagnosing streptococcal pharyngitis?”</a:t>
            </a:r>
            <a:endParaRPr sz="2600" b="1" i="1"/>
          </a:p>
          <a:p>
            <a:pPr marL="0" lvl="0" indent="0" algn="l" rtl="0">
              <a:spcBef>
                <a:spcPts val="1000"/>
              </a:spcBef>
              <a:spcAft>
                <a:spcPts val="0"/>
              </a:spcAft>
              <a:buNone/>
            </a:pPr>
            <a:endParaRPr sz="2600"/>
          </a:p>
          <a:p>
            <a:pPr marL="0" lvl="0" indent="0" algn="l" rtl="0">
              <a:spcBef>
                <a:spcPts val="1000"/>
              </a:spcBef>
              <a:spcAft>
                <a:spcPts val="0"/>
              </a:spcAft>
              <a:buNone/>
            </a:pPr>
            <a:endParaRPr sz="2600"/>
          </a:p>
          <a:p>
            <a:pPr marL="0" lvl="0" indent="0" algn="l" rtl="0">
              <a:lnSpc>
                <a:spcPct val="100000"/>
              </a:lnSpc>
              <a:spcBef>
                <a:spcPts val="1000"/>
              </a:spcBef>
              <a:spcAft>
                <a:spcPts val="0"/>
              </a:spcAft>
              <a:buNone/>
            </a:pPr>
            <a:endParaRPr sz="1100">
              <a:solidFill>
                <a:srgbClr val="FF0000"/>
              </a:solidFill>
            </a:endParaRPr>
          </a:p>
        </p:txBody>
      </p:sp>
      <p:sp>
        <p:nvSpPr>
          <p:cNvPr id="254" name="Google Shape;254;g3520d562d42_0_245"/>
          <p:cNvSpPr txBox="1">
            <a:spLocks noGrp="1"/>
          </p:cNvSpPr>
          <p:nvPr>
            <p:ph type="title"/>
          </p:nvPr>
        </p:nvSpPr>
        <p:spPr>
          <a:xfrm>
            <a:off x="838200" y="839259"/>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Example case: developing a data query</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g361f9c9693f_0_279"/>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200"/>
              <a:t>Considerations: </a:t>
            </a:r>
            <a:endParaRPr sz="2200"/>
          </a:p>
          <a:p>
            <a:pPr marL="457200" lvl="0" indent="-368300" algn="l" rtl="0">
              <a:spcBef>
                <a:spcPts val="1000"/>
              </a:spcBef>
              <a:spcAft>
                <a:spcPts val="0"/>
              </a:spcAft>
              <a:buSzPts val="2200"/>
              <a:buChar char="•"/>
            </a:pPr>
            <a:r>
              <a:rPr lang="en-US" sz="2200"/>
              <a:t>How many users: one, a few, many?</a:t>
            </a:r>
            <a:endParaRPr sz="2200"/>
          </a:p>
          <a:p>
            <a:pPr marL="457200" lvl="0" indent="-368300" algn="l" rtl="0">
              <a:spcBef>
                <a:spcPts val="0"/>
              </a:spcBef>
              <a:spcAft>
                <a:spcPts val="0"/>
              </a:spcAft>
              <a:buSzPts val="2200"/>
              <a:buChar char="•"/>
            </a:pPr>
            <a:r>
              <a:rPr lang="en-US" sz="2200"/>
              <a:t>What is the data literacy level of the user(s)?</a:t>
            </a:r>
            <a:endParaRPr sz="2200"/>
          </a:p>
          <a:p>
            <a:pPr marL="457200" lvl="0" indent="-368300" algn="l" rtl="0">
              <a:spcBef>
                <a:spcPts val="0"/>
              </a:spcBef>
              <a:spcAft>
                <a:spcPts val="0"/>
              </a:spcAft>
              <a:buSzPts val="2200"/>
              <a:buChar char="•"/>
            </a:pPr>
            <a:r>
              <a:rPr lang="en-US" sz="2200"/>
              <a:t>Role of the users: </a:t>
            </a:r>
            <a:endParaRPr sz="2200"/>
          </a:p>
          <a:p>
            <a:pPr marL="914400" lvl="1" indent="-368300" algn="l" rtl="0">
              <a:spcBef>
                <a:spcPts val="0"/>
              </a:spcBef>
              <a:spcAft>
                <a:spcPts val="0"/>
              </a:spcAft>
              <a:buSzPts val="2200"/>
              <a:buChar char="•"/>
            </a:pPr>
            <a:r>
              <a:rPr lang="en-US" sz="2200"/>
              <a:t>Internal to the organization, external, or a mix?</a:t>
            </a:r>
            <a:endParaRPr sz="2200"/>
          </a:p>
          <a:p>
            <a:pPr marL="914400" lvl="1" indent="-368300" algn="l" rtl="0">
              <a:spcBef>
                <a:spcPts val="0"/>
              </a:spcBef>
              <a:spcAft>
                <a:spcPts val="0"/>
              </a:spcAft>
              <a:buSzPts val="2200"/>
              <a:buChar char="•"/>
            </a:pPr>
            <a:r>
              <a:rPr lang="en-US" sz="2200"/>
              <a:t>Clinical, non-clinical, or both? </a:t>
            </a:r>
            <a:endParaRPr sz="2200"/>
          </a:p>
        </p:txBody>
      </p:sp>
      <p:sp>
        <p:nvSpPr>
          <p:cNvPr id="262" name="Google Shape;262;g361f9c9693f_0_279"/>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 Who is the end user(s) of the data?</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g361f9c9693f_0_349"/>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400"/>
              <a:t>You and several other members of your QI group will want to access the data:</a:t>
            </a:r>
            <a:endParaRPr sz="2400"/>
          </a:p>
          <a:p>
            <a:pPr marL="457200" lvl="0" indent="-342900" algn="l" rtl="0">
              <a:spcBef>
                <a:spcPts val="1000"/>
              </a:spcBef>
              <a:spcAft>
                <a:spcPts val="0"/>
              </a:spcAft>
              <a:buSzPts val="1800"/>
              <a:buChar char="•"/>
            </a:pPr>
            <a:r>
              <a:rPr lang="en-US" sz="2400"/>
              <a:t>All of you are hospital employees</a:t>
            </a:r>
            <a:endParaRPr sz="2400"/>
          </a:p>
          <a:p>
            <a:pPr marL="457200" lvl="0" indent="-342900" algn="l" rtl="0">
              <a:spcBef>
                <a:spcPts val="0"/>
              </a:spcBef>
              <a:spcAft>
                <a:spcPts val="0"/>
              </a:spcAft>
              <a:buSzPts val="1800"/>
              <a:buChar char="•"/>
            </a:pPr>
            <a:r>
              <a:rPr lang="en-US" sz="2400"/>
              <a:t>None of you have extensive experience working with data directly (extracting, manipulating, or formatting data)</a:t>
            </a:r>
            <a:endParaRPr sz="2400"/>
          </a:p>
          <a:p>
            <a:pPr marL="457200" lvl="0" indent="-342900" algn="l" rtl="0">
              <a:spcBef>
                <a:spcPts val="0"/>
              </a:spcBef>
              <a:spcAft>
                <a:spcPts val="0"/>
              </a:spcAft>
              <a:buSzPts val="1800"/>
              <a:buChar char="•"/>
            </a:pPr>
            <a:r>
              <a:rPr lang="en-US" sz="2400"/>
              <a:t>All of you frequently do access and review aggregated data as part of daily work </a:t>
            </a:r>
            <a:r>
              <a:rPr lang="en-US"/>
              <a:t> </a:t>
            </a:r>
            <a:endParaRPr/>
          </a:p>
        </p:txBody>
      </p:sp>
      <p:sp>
        <p:nvSpPr>
          <p:cNvPr id="270" name="Google Shape;270;g361f9c9693f_0_349"/>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Small group of hospital-based users</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g361f9c9693f_0_356"/>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sz="2400"/>
              <a:t>Will this data be used for:</a:t>
            </a:r>
            <a:endParaRPr sz="2400"/>
          </a:p>
          <a:p>
            <a:pPr marL="457200" lvl="0" indent="-381000" algn="l" rtl="0">
              <a:spcBef>
                <a:spcPts val="1000"/>
              </a:spcBef>
              <a:spcAft>
                <a:spcPts val="0"/>
              </a:spcAft>
              <a:buSzPts val="2400"/>
              <a:buChar char="•"/>
            </a:pPr>
            <a:r>
              <a:rPr lang="en-US" sz="2400"/>
              <a:t>Monitoring current state?</a:t>
            </a:r>
            <a:endParaRPr sz="2400"/>
          </a:p>
          <a:p>
            <a:pPr marL="457200" lvl="0" indent="-381000" algn="l" rtl="0">
              <a:spcBef>
                <a:spcPts val="0"/>
              </a:spcBef>
              <a:spcAft>
                <a:spcPts val="0"/>
              </a:spcAft>
              <a:buSzPts val="2400"/>
              <a:buChar char="•"/>
            </a:pPr>
            <a:r>
              <a:rPr lang="en-US" sz="2400"/>
              <a:t>Identifying operational improvements (changing practice workflows?)</a:t>
            </a:r>
            <a:endParaRPr sz="2400"/>
          </a:p>
          <a:p>
            <a:pPr marL="457200" lvl="0" indent="-381000" algn="l" rtl="0">
              <a:spcBef>
                <a:spcPts val="0"/>
              </a:spcBef>
              <a:spcAft>
                <a:spcPts val="0"/>
              </a:spcAft>
              <a:buSzPts val="2400"/>
              <a:buChar char="•"/>
            </a:pPr>
            <a:r>
              <a:rPr lang="en-US" sz="2400"/>
              <a:t>Research?</a:t>
            </a:r>
            <a:endParaRPr sz="2400"/>
          </a:p>
          <a:p>
            <a:pPr marL="457200" lvl="0" indent="-381000" algn="l" rtl="0">
              <a:spcBef>
                <a:spcPts val="0"/>
              </a:spcBef>
              <a:spcAft>
                <a:spcPts val="0"/>
              </a:spcAft>
              <a:buSzPts val="2400"/>
              <a:buChar char="•"/>
            </a:pPr>
            <a:r>
              <a:rPr lang="en-US" sz="2400"/>
              <a:t>Patient care decisions?</a:t>
            </a:r>
            <a:endParaRPr sz="2400"/>
          </a:p>
          <a:p>
            <a:pPr marL="457200" lvl="0" indent="-381000" algn="l" rtl="0">
              <a:spcBef>
                <a:spcPts val="0"/>
              </a:spcBef>
              <a:spcAft>
                <a:spcPts val="0"/>
              </a:spcAft>
              <a:buSzPts val="2400"/>
              <a:buChar char="•"/>
            </a:pPr>
            <a:r>
              <a:rPr lang="en-US" sz="2400"/>
              <a:t>Regulatory requirements?</a:t>
            </a:r>
            <a:endParaRPr sz="2400"/>
          </a:p>
          <a:p>
            <a:pPr marL="0" lvl="0" indent="0" algn="l" rtl="0">
              <a:spcBef>
                <a:spcPts val="1000"/>
              </a:spcBef>
              <a:spcAft>
                <a:spcPts val="0"/>
              </a:spcAft>
              <a:buNone/>
            </a:pPr>
            <a:r>
              <a:rPr lang="en-US" sz="2400"/>
              <a:t>Data can be multi-use, but it may become challenging to create a single data extract or report that can meet all needs. </a:t>
            </a:r>
            <a:endParaRPr sz="2400"/>
          </a:p>
        </p:txBody>
      </p:sp>
      <p:sp>
        <p:nvSpPr>
          <p:cNvPr id="278" name="Google Shape;278;g361f9c9693f_0_356"/>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 How will the extracted data be used?</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5045612"/>
          </a:xfrm>
          <a:prstGeom prst="rect">
            <a:avLst/>
          </a:prstGeom>
          <a:noFill/>
        </p:spPr>
        <p:txBody>
          <a:bodyPr wrap="square" rtlCol="0">
            <a:spAutoFit/>
          </a:bodyPr>
          <a:lstStyle/>
          <a:p>
            <a:r>
              <a:rPr lang="en-US" sz="4000" dirty="0"/>
              <a:t>Lesson Goals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Understand the considerations and limitations of laboratory data requests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Use local resources to develop and complete a data request</a:t>
            </a:r>
            <a:endParaRPr lang="en-US" sz="3200" dirty="0"/>
          </a:p>
          <a:p>
            <a:endParaRPr lang="en-US" sz="4000" dirty="0"/>
          </a:p>
          <a:p>
            <a:r>
              <a:rPr lang="en-US" sz="4000" dirty="0"/>
              <a:t>Lesson Objectives</a:t>
            </a:r>
          </a:p>
          <a:p>
            <a:pPr marL="514350" indent="-514350">
              <a:buAutoNum type="arabicPeriod"/>
            </a:pPr>
            <a:r>
              <a:rPr lang="en-US" sz="2800" dirty="0"/>
              <a:t>Describe the common stages of completing a data request</a:t>
            </a:r>
          </a:p>
          <a:p>
            <a:pPr marL="514350" indent="-514350">
              <a:buAutoNum type="arabicPeriod"/>
            </a:pPr>
            <a:r>
              <a:rPr lang="en-US" sz="2800" dirty="0"/>
              <a:t>List the minimum requirements for a good data request</a:t>
            </a:r>
          </a:p>
          <a:p>
            <a:pPr marL="514350" indent="-514350">
              <a:buAutoNum type="arabicPeriod"/>
            </a:pPr>
            <a:r>
              <a:rPr lang="en-US" sz="2800" dirty="0"/>
              <a:t>Formulate a data request for an analysis project</a:t>
            </a:r>
          </a:p>
          <a:p>
            <a:pPr marL="514350" indent="-514350">
              <a:buAutoNum type="arabicPeriod"/>
            </a:pPr>
            <a:endParaRPr lang="en-US" sz="2800" dirty="0"/>
          </a:p>
        </p:txBody>
      </p:sp>
    </p:spTree>
    <p:extLst>
      <p:ext uri="{BB962C8B-B14F-4D97-AF65-F5344CB8AC3E}">
        <p14:creationId xmlns:p14="http://schemas.microsoft.com/office/powerpoint/2010/main" val="296003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g361f9c9693f_0_286"/>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400"/>
              <a:t>Your group wants to understand the current state and identify areas to improve the current streptococcal test ordering workflow.</a:t>
            </a:r>
            <a:endParaRPr sz="2400"/>
          </a:p>
          <a:p>
            <a:pPr marL="0" lvl="0" indent="0" algn="l" rtl="0">
              <a:spcBef>
                <a:spcPts val="1000"/>
              </a:spcBef>
              <a:spcAft>
                <a:spcPts val="0"/>
              </a:spcAft>
              <a:buNone/>
            </a:pPr>
            <a:r>
              <a:rPr lang="en-US" sz="2400"/>
              <a:t>You want to request a one-time report to be used for analysis of current data. </a:t>
            </a:r>
            <a:endParaRPr sz="2400"/>
          </a:p>
        </p:txBody>
      </p:sp>
      <p:sp>
        <p:nvSpPr>
          <p:cNvPr id="286" name="Google Shape;286;g361f9c9693f_0_286"/>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One-time report for QI purposes</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361f9c9693f_0_293"/>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Clr>
                <a:schemeClr val="dk1"/>
              </a:buClr>
              <a:buSzPts val="1100"/>
              <a:buFont typeface="Arial"/>
              <a:buNone/>
            </a:pPr>
            <a:r>
              <a:rPr lang="en-US" sz="2400">
                <a:solidFill>
                  <a:schemeClr val="accent2"/>
                </a:solidFill>
              </a:rPr>
              <a:t>Considerations:</a:t>
            </a:r>
            <a:endParaRPr sz="2400">
              <a:solidFill>
                <a:schemeClr val="accent2"/>
              </a:solidFill>
            </a:endParaRPr>
          </a:p>
          <a:p>
            <a:pPr marL="457200" lvl="0" indent="-381000" algn="l" rtl="0">
              <a:spcBef>
                <a:spcPts val="1000"/>
              </a:spcBef>
              <a:spcAft>
                <a:spcPts val="0"/>
              </a:spcAft>
              <a:buClr>
                <a:schemeClr val="accent1"/>
              </a:buClr>
              <a:buSzPts val="2400"/>
              <a:buChar char="•"/>
            </a:pPr>
            <a:r>
              <a:rPr lang="en-US" sz="2400">
                <a:solidFill>
                  <a:schemeClr val="accent2"/>
                </a:solidFill>
              </a:rPr>
              <a:t>Appropriate access: should users view confidential or protected health information if that is included in the data?</a:t>
            </a:r>
            <a:endParaRPr sz="2400">
              <a:solidFill>
                <a:schemeClr val="accent2"/>
              </a:solidFill>
            </a:endParaRPr>
          </a:p>
          <a:p>
            <a:pPr marL="457200" lvl="0" indent="-381000" algn="l" rtl="0">
              <a:spcBef>
                <a:spcPts val="0"/>
              </a:spcBef>
              <a:spcAft>
                <a:spcPts val="0"/>
              </a:spcAft>
              <a:buClr>
                <a:schemeClr val="accent2"/>
              </a:buClr>
              <a:buSzPts val="2400"/>
              <a:buChar char="•"/>
            </a:pPr>
            <a:r>
              <a:rPr lang="en-US" sz="2400">
                <a:solidFill>
                  <a:schemeClr val="accent2"/>
                </a:solidFill>
              </a:rPr>
              <a:t>Frequency: is one-time, periodic, or on-demand access needed? </a:t>
            </a:r>
            <a:endParaRPr sz="2400">
              <a:solidFill>
                <a:schemeClr val="accent2"/>
              </a:solidFill>
            </a:endParaRPr>
          </a:p>
          <a:p>
            <a:pPr marL="457200" lvl="0" indent="-381000" algn="l" rtl="0">
              <a:spcBef>
                <a:spcPts val="0"/>
              </a:spcBef>
              <a:spcAft>
                <a:spcPts val="0"/>
              </a:spcAft>
              <a:buClr>
                <a:schemeClr val="accent1"/>
              </a:buClr>
              <a:buSzPts val="2400"/>
              <a:buChar char="•"/>
            </a:pPr>
            <a:r>
              <a:rPr lang="en-US" sz="2400">
                <a:solidFill>
                  <a:schemeClr val="accent2"/>
                </a:solidFill>
              </a:rPr>
              <a:t>Will the users be expected to view only, or manipulate the data? </a:t>
            </a:r>
            <a:endParaRPr sz="2400">
              <a:solidFill>
                <a:schemeClr val="accent2"/>
              </a:solidFill>
            </a:endParaRPr>
          </a:p>
          <a:p>
            <a:pPr marL="457200" lvl="0" indent="-381000" algn="l" rtl="0">
              <a:spcBef>
                <a:spcPts val="0"/>
              </a:spcBef>
              <a:spcAft>
                <a:spcPts val="0"/>
              </a:spcAft>
              <a:buClr>
                <a:schemeClr val="accent2"/>
              </a:buClr>
              <a:buSzPts val="2400"/>
              <a:buChar char="•"/>
            </a:pPr>
            <a:r>
              <a:rPr lang="en-US" sz="2400">
                <a:solidFill>
                  <a:schemeClr val="accent2"/>
                </a:solidFill>
              </a:rPr>
              <a:t>Does data need to be downloaded or shared outside the data delivery system?</a:t>
            </a:r>
            <a:endParaRPr sz="2400">
              <a:solidFill>
                <a:schemeClr val="accent2"/>
              </a:solidFill>
            </a:endParaRPr>
          </a:p>
          <a:p>
            <a:pPr marL="457200" lvl="0" indent="0" algn="l" rtl="0">
              <a:spcBef>
                <a:spcPts val="1000"/>
              </a:spcBef>
              <a:spcAft>
                <a:spcPts val="0"/>
              </a:spcAft>
              <a:buNone/>
            </a:pPr>
            <a:endParaRPr>
              <a:solidFill>
                <a:schemeClr val="accent2"/>
              </a:solidFill>
            </a:endParaRPr>
          </a:p>
        </p:txBody>
      </p:sp>
      <p:sp>
        <p:nvSpPr>
          <p:cNvPr id="294" name="Google Shape;294;g361f9c9693f_0_293"/>
          <p:cNvSpPr txBox="1">
            <a:spLocks noGrp="1"/>
          </p:cNvSpPr>
          <p:nvPr>
            <p:ph type="title"/>
          </p:nvPr>
        </p:nvSpPr>
        <p:spPr>
          <a:xfrm>
            <a:off x="838200" y="869052"/>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 How will the data be accessed?</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g361f9c9693f_0_363"/>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400">
                <a:solidFill>
                  <a:schemeClr val="accent2"/>
                </a:solidFill>
              </a:rPr>
              <a:t>Your small group of QI users all have access to the protected health information-compliant shared file storage used for hospital operations work. </a:t>
            </a:r>
            <a:endParaRPr sz="2400">
              <a:solidFill>
                <a:schemeClr val="accent2"/>
              </a:solidFill>
            </a:endParaRPr>
          </a:p>
          <a:p>
            <a:pPr marL="0" lvl="0" indent="0" algn="l" rtl="0">
              <a:spcBef>
                <a:spcPts val="1000"/>
              </a:spcBef>
              <a:spcAft>
                <a:spcPts val="0"/>
              </a:spcAft>
              <a:buNone/>
            </a:pPr>
            <a:r>
              <a:rPr lang="en-US" sz="2400">
                <a:solidFill>
                  <a:schemeClr val="accent2"/>
                </a:solidFill>
              </a:rPr>
              <a:t>You would like to be able to have the report stored and accessible there to users with the appropriate access- you will not need to download the data.</a:t>
            </a:r>
            <a:endParaRPr sz="2400">
              <a:solidFill>
                <a:schemeClr val="accent2"/>
              </a:solidFill>
            </a:endParaRPr>
          </a:p>
          <a:p>
            <a:pPr marL="457200" lvl="0" indent="0" algn="l" rtl="0">
              <a:spcBef>
                <a:spcPts val="1000"/>
              </a:spcBef>
              <a:spcAft>
                <a:spcPts val="0"/>
              </a:spcAft>
              <a:buNone/>
            </a:pPr>
            <a:endParaRPr>
              <a:solidFill>
                <a:schemeClr val="accent2"/>
              </a:solidFill>
            </a:endParaRPr>
          </a:p>
        </p:txBody>
      </p:sp>
      <p:sp>
        <p:nvSpPr>
          <p:cNvPr id="302" name="Google Shape;302;g361f9c9693f_0_363"/>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Users need to access shared folder</a:t>
            </a: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g361f9c9693f_0_370"/>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lnSpcReduction="10000"/>
          </a:bodyPr>
          <a:lstStyle/>
          <a:p>
            <a:pPr marL="0" lvl="0" indent="0" algn="l" rtl="0">
              <a:lnSpc>
                <a:spcPct val="100000"/>
              </a:lnSpc>
              <a:spcBef>
                <a:spcPts val="1000"/>
              </a:spcBef>
              <a:spcAft>
                <a:spcPts val="0"/>
              </a:spcAft>
              <a:buClr>
                <a:schemeClr val="dk1"/>
              </a:buClr>
              <a:buSzPct val="40711"/>
              <a:buFont typeface="Arial"/>
              <a:buNone/>
            </a:pPr>
            <a:r>
              <a:rPr lang="en-US" sz="2701" b="1">
                <a:solidFill>
                  <a:srgbClr val="980000"/>
                </a:solidFill>
              </a:rPr>
              <a:t>Let’s refine the draft question to translate into a data query: </a:t>
            </a:r>
            <a:endParaRPr sz="2701" b="1">
              <a:solidFill>
                <a:srgbClr val="980000"/>
              </a:solidFill>
            </a:endParaRPr>
          </a:p>
          <a:p>
            <a:pPr marL="0" lvl="0" indent="0" algn="l" rtl="0">
              <a:spcBef>
                <a:spcPts val="1000"/>
              </a:spcBef>
              <a:spcAft>
                <a:spcPts val="0"/>
              </a:spcAft>
              <a:buClr>
                <a:schemeClr val="dk1"/>
              </a:buClr>
              <a:buSzPct val="42307"/>
              <a:buFont typeface="Arial"/>
              <a:buNone/>
            </a:pPr>
            <a:r>
              <a:rPr lang="en-US" sz="2600" b="1">
                <a:solidFill>
                  <a:srgbClr val="666666"/>
                </a:solidFill>
              </a:rPr>
              <a:t>“How is strep testing used in our hospital?”</a:t>
            </a:r>
            <a:endParaRPr sz="2416" b="1">
              <a:solidFill>
                <a:srgbClr val="666666"/>
              </a:solidFill>
            </a:endParaRPr>
          </a:p>
          <a:p>
            <a:pPr marL="457200" lvl="0" indent="-396797" algn="l" rtl="0">
              <a:lnSpc>
                <a:spcPct val="100000"/>
              </a:lnSpc>
              <a:spcBef>
                <a:spcPts val="1000"/>
              </a:spcBef>
              <a:spcAft>
                <a:spcPts val="0"/>
              </a:spcAft>
              <a:buClr>
                <a:schemeClr val="accent1"/>
              </a:buClr>
              <a:buSzPct val="128970"/>
              <a:buChar char="•"/>
            </a:pPr>
            <a:r>
              <a:rPr lang="en-US" sz="2416">
                <a:solidFill>
                  <a:schemeClr val="dk1"/>
                </a:solidFill>
              </a:rPr>
              <a:t>May be important to specify the source database(s) (e.g. EHR operational database or curated research database)</a:t>
            </a:r>
            <a:endParaRPr sz="2416">
              <a:solidFill>
                <a:schemeClr val="dk1"/>
              </a:solidFill>
            </a:endParaRPr>
          </a:p>
          <a:p>
            <a:pPr marL="457200" lvl="0" indent="-396797" algn="l" rtl="0">
              <a:lnSpc>
                <a:spcPct val="100000"/>
              </a:lnSpc>
              <a:spcBef>
                <a:spcPts val="1000"/>
              </a:spcBef>
              <a:spcAft>
                <a:spcPts val="0"/>
              </a:spcAft>
              <a:buClr>
                <a:schemeClr val="accent1"/>
              </a:buClr>
              <a:buSzPct val="128970"/>
              <a:buChar char="•"/>
            </a:pPr>
            <a:r>
              <a:rPr lang="en-US" sz="2416">
                <a:solidFill>
                  <a:schemeClr val="dk1"/>
                </a:solidFill>
              </a:rPr>
              <a:t>Different databases are intended for specific uses and may contain different data and/or differently formatted data</a:t>
            </a:r>
            <a:endParaRPr sz="2416">
              <a:solidFill>
                <a:schemeClr val="dk1"/>
              </a:solidFill>
            </a:endParaRPr>
          </a:p>
          <a:p>
            <a:pPr marL="457200" lvl="0" indent="-396797" algn="l" rtl="0">
              <a:lnSpc>
                <a:spcPct val="100000"/>
              </a:lnSpc>
              <a:spcBef>
                <a:spcPts val="1000"/>
              </a:spcBef>
              <a:spcAft>
                <a:spcPts val="0"/>
              </a:spcAft>
              <a:buClr>
                <a:schemeClr val="accent1"/>
              </a:buClr>
              <a:buSzPct val="128970"/>
              <a:buChar char="•"/>
            </a:pPr>
            <a:r>
              <a:rPr lang="en-US" sz="2416">
                <a:solidFill>
                  <a:schemeClr val="dk1"/>
                </a:solidFill>
              </a:rPr>
              <a:t>Consideration: What does “used” translate into within the EHR? Do you mean who orders the test? Or who receives the results and makes subsequent medication decisions? </a:t>
            </a:r>
            <a:endParaRPr sz="2416">
              <a:solidFill>
                <a:schemeClr val="dk1"/>
              </a:solidFill>
            </a:endParaRPr>
          </a:p>
          <a:p>
            <a:pPr marL="914400" lvl="0" indent="0" algn="l" rtl="0">
              <a:lnSpc>
                <a:spcPct val="100000"/>
              </a:lnSpc>
              <a:spcBef>
                <a:spcPts val="1000"/>
              </a:spcBef>
              <a:spcAft>
                <a:spcPts val="0"/>
              </a:spcAft>
              <a:buClr>
                <a:schemeClr val="dk1"/>
              </a:buClr>
              <a:buSzPct val="45525"/>
              <a:buFont typeface="Arial"/>
              <a:buNone/>
            </a:pPr>
            <a:endParaRPr sz="2416">
              <a:solidFill>
                <a:schemeClr val="dk1"/>
              </a:solidFill>
            </a:endParaRPr>
          </a:p>
          <a:p>
            <a:pPr marL="457200" lvl="0" indent="0" algn="l" rtl="0">
              <a:lnSpc>
                <a:spcPct val="100000"/>
              </a:lnSpc>
              <a:spcBef>
                <a:spcPts val="1000"/>
              </a:spcBef>
              <a:spcAft>
                <a:spcPts val="1000"/>
              </a:spcAft>
              <a:buNone/>
            </a:pPr>
            <a:endParaRPr/>
          </a:p>
        </p:txBody>
      </p:sp>
      <p:sp>
        <p:nvSpPr>
          <p:cNvPr id="310" name="Google Shape;310;g361f9c9693f_0_370"/>
          <p:cNvSpPr txBox="1">
            <a:spLocks noGrp="1"/>
          </p:cNvSpPr>
          <p:nvPr>
            <p:ph type="title"/>
          </p:nvPr>
        </p:nvSpPr>
        <p:spPr>
          <a:xfrm>
            <a:off x="838200" y="861837"/>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Q: What records will be extracted?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361f9c9693f_0_300"/>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lnSpc>
                <a:spcPct val="100000"/>
              </a:lnSpc>
              <a:spcBef>
                <a:spcPts val="1000"/>
              </a:spcBef>
              <a:spcAft>
                <a:spcPts val="0"/>
              </a:spcAft>
              <a:buClr>
                <a:schemeClr val="dk1"/>
              </a:buClr>
              <a:buSzPts val="1100"/>
              <a:buFont typeface="Arial"/>
              <a:buNone/>
            </a:pPr>
            <a:r>
              <a:rPr lang="en-US" sz="2416" b="1">
                <a:solidFill>
                  <a:srgbClr val="980000"/>
                </a:solidFill>
              </a:rPr>
              <a:t>You decide you are interested in understanding who places orders for strep tests in your EHR</a:t>
            </a:r>
            <a:endParaRPr sz="2416">
              <a:solidFill>
                <a:schemeClr val="dk1"/>
              </a:solidFill>
            </a:endParaRPr>
          </a:p>
          <a:p>
            <a:pPr marL="457200" lvl="0" indent="-369329" algn="l" rtl="0">
              <a:lnSpc>
                <a:spcPct val="100000"/>
              </a:lnSpc>
              <a:spcBef>
                <a:spcPts val="0"/>
              </a:spcBef>
              <a:spcAft>
                <a:spcPts val="0"/>
              </a:spcAft>
              <a:buClr>
                <a:schemeClr val="dk1"/>
              </a:buClr>
              <a:buSzPts val="2216"/>
              <a:buChar char="•"/>
            </a:pPr>
            <a:r>
              <a:rPr lang="en-US" sz="2216">
                <a:solidFill>
                  <a:schemeClr val="dk1"/>
                </a:solidFill>
              </a:rPr>
              <a:t>Once the correct source is confirmed, from which database tables is the data being retrieved?</a:t>
            </a:r>
            <a:endParaRPr sz="2216">
              <a:solidFill>
                <a:schemeClr val="dk1"/>
              </a:solidFill>
            </a:endParaRPr>
          </a:p>
          <a:p>
            <a:pPr marL="457200" lvl="0" indent="-369329" algn="l" rtl="0">
              <a:lnSpc>
                <a:spcPct val="100000"/>
              </a:lnSpc>
              <a:spcBef>
                <a:spcPts val="1000"/>
              </a:spcBef>
              <a:spcAft>
                <a:spcPts val="0"/>
              </a:spcAft>
              <a:buClr>
                <a:schemeClr val="dk1"/>
              </a:buClr>
              <a:buSzPts val="2216"/>
              <a:buChar char="•"/>
            </a:pPr>
            <a:r>
              <a:rPr lang="en-US" sz="2216">
                <a:solidFill>
                  <a:schemeClr val="dk1"/>
                </a:solidFill>
              </a:rPr>
              <a:t>Lab test order details (such as the ordering user ID in the EHR) are stored in a data table called “Orders”</a:t>
            </a:r>
            <a:endParaRPr sz="2216">
              <a:solidFill>
                <a:schemeClr val="dk1"/>
              </a:solidFill>
            </a:endParaRPr>
          </a:p>
          <a:p>
            <a:pPr marL="457200" lvl="0" indent="-369329" algn="l" rtl="0">
              <a:lnSpc>
                <a:spcPct val="100000"/>
              </a:lnSpc>
              <a:spcBef>
                <a:spcPts val="1000"/>
              </a:spcBef>
              <a:spcAft>
                <a:spcPts val="1000"/>
              </a:spcAft>
              <a:buClr>
                <a:schemeClr val="dk1"/>
              </a:buClr>
              <a:buSzPts val="2216"/>
              <a:buChar char="•"/>
            </a:pPr>
            <a:r>
              <a:rPr lang="en-US" sz="2216">
                <a:solidFill>
                  <a:schemeClr val="dk1"/>
                </a:solidFill>
              </a:rPr>
              <a:t>Clinical role details (user clinical role like attending physician, physician assistant, medical resident etc.) is in a table called “Credentials”</a:t>
            </a:r>
            <a:endParaRPr sz="1600"/>
          </a:p>
        </p:txBody>
      </p:sp>
      <p:sp>
        <p:nvSpPr>
          <p:cNvPr id="318" name="Google Shape;318;g361f9c9693f_0_300"/>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Electronic health record (EHR) data</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g361f9c9693f_0_384"/>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sz="2300" b="1" dirty="0">
                <a:solidFill>
                  <a:srgbClr val="980000"/>
                </a:solidFill>
              </a:rPr>
              <a:t>Attributes (or variables) are components of data observations and may include values or labels. Lab test-related data often includes attributes related to: </a:t>
            </a:r>
            <a:endParaRPr sz="2300" b="1" dirty="0">
              <a:solidFill>
                <a:srgbClr val="980000"/>
              </a:solidFill>
            </a:endParaRPr>
          </a:p>
          <a:p>
            <a:pPr marL="457200" lvl="0" indent="-374650" algn="l" rtl="0">
              <a:spcBef>
                <a:spcPts val="1000"/>
              </a:spcBef>
              <a:spcAft>
                <a:spcPts val="0"/>
              </a:spcAft>
              <a:buSzPts val="2300"/>
              <a:buChar char="•"/>
            </a:pPr>
            <a:r>
              <a:rPr lang="en-US" sz="2300" dirty="0"/>
              <a:t>Patients: patient ID or medical record number (MRN)</a:t>
            </a:r>
            <a:endParaRPr sz="2300" dirty="0"/>
          </a:p>
          <a:p>
            <a:pPr marL="457200" lvl="0" indent="-374650" algn="l" rtl="0">
              <a:spcBef>
                <a:spcPts val="0"/>
              </a:spcBef>
              <a:spcAft>
                <a:spcPts val="0"/>
              </a:spcAft>
              <a:buSzPts val="2300"/>
              <a:buChar char="•"/>
            </a:pPr>
            <a:r>
              <a:rPr lang="en-US" sz="2300" dirty="0"/>
              <a:t>Times/Dates: patient date of birth, order date, specimen collection time/date</a:t>
            </a:r>
            <a:endParaRPr sz="2300" dirty="0"/>
          </a:p>
          <a:p>
            <a:pPr marL="457200" lvl="0" indent="-374650" algn="l" rtl="0">
              <a:spcBef>
                <a:spcPts val="0"/>
              </a:spcBef>
              <a:spcAft>
                <a:spcPts val="0"/>
              </a:spcAft>
              <a:buSzPts val="2300"/>
              <a:buChar char="•"/>
            </a:pPr>
            <a:r>
              <a:rPr lang="en-US" sz="2300" dirty="0"/>
              <a:t>Electronic health record user: ordering user, technologist finalizing test results</a:t>
            </a:r>
            <a:endParaRPr sz="2300" dirty="0"/>
          </a:p>
          <a:p>
            <a:pPr marL="457200" lvl="0" indent="-374650" algn="l" rtl="0">
              <a:spcBef>
                <a:spcPts val="0"/>
              </a:spcBef>
              <a:spcAft>
                <a:spcPts val="0"/>
              </a:spcAft>
              <a:buSzPts val="2300"/>
              <a:buChar char="•"/>
            </a:pPr>
            <a:r>
              <a:rPr lang="en-US" sz="2300" dirty="0"/>
              <a:t>Location: performing laboratory, phlebotomy site</a:t>
            </a:r>
            <a:endParaRPr sz="2300" dirty="0"/>
          </a:p>
          <a:p>
            <a:pPr marL="457200" lvl="0" indent="-374650" algn="l" rtl="0">
              <a:spcBef>
                <a:spcPts val="0"/>
              </a:spcBef>
              <a:spcAft>
                <a:spcPts val="0"/>
              </a:spcAft>
              <a:buSzPts val="2300"/>
              <a:buChar char="•"/>
            </a:pPr>
            <a:r>
              <a:rPr lang="en-US" sz="2300" dirty="0"/>
              <a:t>Laboratory or pathology tests: interpreting pathologist, result values, reference intervals</a:t>
            </a:r>
            <a:endParaRPr sz="2300" dirty="0"/>
          </a:p>
        </p:txBody>
      </p:sp>
      <p:sp>
        <p:nvSpPr>
          <p:cNvPr id="326" name="Google Shape;326;g361f9c9693f_0_384"/>
          <p:cNvSpPr txBox="1">
            <a:spLocks noGrp="1"/>
          </p:cNvSpPr>
          <p:nvPr>
            <p:ph type="title"/>
          </p:nvPr>
        </p:nvSpPr>
        <p:spPr>
          <a:xfrm>
            <a:off x="838200" y="861837"/>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Q: Which data attributes are needed?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g361f9c9693f_0_307"/>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lnSpc>
                <a:spcPct val="100000"/>
              </a:lnSpc>
              <a:spcBef>
                <a:spcPts val="1000"/>
              </a:spcBef>
              <a:spcAft>
                <a:spcPts val="0"/>
              </a:spcAft>
              <a:buNone/>
            </a:pPr>
            <a:r>
              <a:rPr lang="en-US" sz="2416" b="1">
                <a:solidFill>
                  <a:srgbClr val="980000"/>
                </a:solidFill>
              </a:rPr>
              <a:t>You decide you want to know what proportion of orders placed by each role turn out to detect antigen (are positive). You want to extract: </a:t>
            </a:r>
            <a:endParaRPr sz="2416" b="1">
              <a:solidFill>
                <a:srgbClr val="980000"/>
              </a:solidFill>
            </a:endParaRPr>
          </a:p>
          <a:p>
            <a:pPr marL="457200" lvl="0" indent="-382029" algn="l" rtl="0">
              <a:lnSpc>
                <a:spcPct val="100000"/>
              </a:lnSpc>
              <a:spcBef>
                <a:spcPts val="1000"/>
              </a:spcBef>
              <a:spcAft>
                <a:spcPts val="0"/>
              </a:spcAft>
              <a:buClr>
                <a:schemeClr val="dk1"/>
              </a:buClr>
              <a:buSzPts val="2416"/>
              <a:buChar char="•"/>
            </a:pPr>
            <a:r>
              <a:rPr lang="en-US" sz="2416">
                <a:solidFill>
                  <a:schemeClr val="dk1"/>
                </a:solidFill>
              </a:rPr>
              <a:t>Patient name, patient ID, and patient date of birth</a:t>
            </a:r>
            <a:endParaRPr sz="2416">
              <a:solidFill>
                <a:schemeClr val="dk1"/>
              </a:solidFill>
            </a:endParaRPr>
          </a:p>
          <a:p>
            <a:pPr marL="457200" lvl="0" indent="-382029" algn="l" rtl="0">
              <a:lnSpc>
                <a:spcPct val="100000"/>
              </a:lnSpc>
              <a:spcBef>
                <a:spcPts val="0"/>
              </a:spcBef>
              <a:spcAft>
                <a:spcPts val="0"/>
              </a:spcAft>
              <a:buClr>
                <a:schemeClr val="dk1"/>
              </a:buClr>
              <a:buSzPts val="2416"/>
              <a:buChar char="•"/>
            </a:pPr>
            <a:r>
              <a:rPr lang="en-US" sz="2416">
                <a:solidFill>
                  <a:schemeClr val="dk1"/>
                </a:solidFill>
              </a:rPr>
              <a:t>Test name and test ID code</a:t>
            </a:r>
            <a:endParaRPr sz="2416">
              <a:solidFill>
                <a:schemeClr val="dk1"/>
              </a:solidFill>
            </a:endParaRPr>
          </a:p>
          <a:p>
            <a:pPr marL="457200" lvl="0" indent="-382029" algn="l" rtl="0">
              <a:lnSpc>
                <a:spcPct val="100000"/>
              </a:lnSpc>
              <a:spcBef>
                <a:spcPts val="0"/>
              </a:spcBef>
              <a:spcAft>
                <a:spcPts val="0"/>
              </a:spcAft>
              <a:buClr>
                <a:schemeClr val="dk1"/>
              </a:buClr>
              <a:buSzPts val="2416"/>
              <a:buChar char="•"/>
            </a:pPr>
            <a:r>
              <a:rPr lang="en-US" sz="2416">
                <a:solidFill>
                  <a:schemeClr val="dk1"/>
                </a:solidFill>
              </a:rPr>
              <a:t>Order ID (unique for each order)</a:t>
            </a:r>
            <a:endParaRPr sz="2416">
              <a:solidFill>
                <a:schemeClr val="dk1"/>
              </a:solidFill>
            </a:endParaRPr>
          </a:p>
          <a:p>
            <a:pPr marL="457200" lvl="0" indent="-382029" algn="l" rtl="0">
              <a:lnSpc>
                <a:spcPct val="100000"/>
              </a:lnSpc>
              <a:spcBef>
                <a:spcPts val="0"/>
              </a:spcBef>
              <a:spcAft>
                <a:spcPts val="0"/>
              </a:spcAft>
              <a:buClr>
                <a:schemeClr val="dk1"/>
              </a:buClr>
              <a:buSzPts val="2416"/>
              <a:buChar char="•"/>
            </a:pPr>
            <a:r>
              <a:rPr lang="en-US" sz="2416">
                <a:solidFill>
                  <a:schemeClr val="dk1"/>
                </a:solidFill>
              </a:rPr>
              <a:t>Order location (hospital department where the order occurs)</a:t>
            </a:r>
            <a:endParaRPr sz="2416">
              <a:solidFill>
                <a:schemeClr val="dk1"/>
              </a:solidFill>
            </a:endParaRPr>
          </a:p>
          <a:p>
            <a:pPr marL="457200" lvl="0" indent="-382029" algn="l" rtl="0">
              <a:lnSpc>
                <a:spcPct val="100000"/>
              </a:lnSpc>
              <a:spcBef>
                <a:spcPts val="0"/>
              </a:spcBef>
              <a:spcAft>
                <a:spcPts val="0"/>
              </a:spcAft>
              <a:buClr>
                <a:schemeClr val="dk1"/>
              </a:buClr>
              <a:buSzPts val="2416"/>
              <a:buChar char="•"/>
            </a:pPr>
            <a:r>
              <a:rPr lang="en-US" sz="2416">
                <a:solidFill>
                  <a:schemeClr val="dk1"/>
                </a:solidFill>
              </a:rPr>
              <a:t>Order user (ID of EHR user placing the order)</a:t>
            </a:r>
            <a:endParaRPr sz="2416">
              <a:solidFill>
                <a:schemeClr val="dk1"/>
              </a:solidFill>
            </a:endParaRPr>
          </a:p>
          <a:p>
            <a:pPr marL="457200" lvl="0" indent="-382029" algn="l" rtl="0">
              <a:lnSpc>
                <a:spcPct val="100000"/>
              </a:lnSpc>
              <a:spcBef>
                <a:spcPts val="0"/>
              </a:spcBef>
              <a:spcAft>
                <a:spcPts val="0"/>
              </a:spcAft>
              <a:buClr>
                <a:schemeClr val="dk1"/>
              </a:buClr>
              <a:buSzPts val="2416"/>
              <a:buChar char="•"/>
            </a:pPr>
            <a:r>
              <a:rPr lang="en-US" sz="2416">
                <a:solidFill>
                  <a:schemeClr val="dk1"/>
                </a:solidFill>
              </a:rPr>
              <a:t>Test ordering, collection, and result times/dates</a:t>
            </a:r>
            <a:endParaRPr sz="2416">
              <a:solidFill>
                <a:schemeClr val="dk1"/>
              </a:solidFill>
            </a:endParaRPr>
          </a:p>
          <a:p>
            <a:pPr marL="457200" lvl="0" indent="-382029" algn="l" rtl="0">
              <a:lnSpc>
                <a:spcPct val="100000"/>
              </a:lnSpc>
              <a:spcBef>
                <a:spcPts val="0"/>
              </a:spcBef>
              <a:spcAft>
                <a:spcPts val="0"/>
              </a:spcAft>
              <a:buClr>
                <a:schemeClr val="dk1"/>
              </a:buClr>
              <a:buSzPts val="2416"/>
              <a:buChar char="•"/>
            </a:pPr>
            <a:r>
              <a:rPr lang="en-US" sz="2416">
                <a:solidFill>
                  <a:schemeClr val="dk1"/>
                </a:solidFill>
              </a:rPr>
              <a:t>Test result (positive, negative, indeterminate)</a:t>
            </a:r>
            <a:endParaRPr sz="2416">
              <a:solidFill>
                <a:schemeClr val="dk1"/>
              </a:solidFill>
            </a:endParaRPr>
          </a:p>
        </p:txBody>
      </p:sp>
      <p:sp>
        <p:nvSpPr>
          <p:cNvPr id="334" name="Google Shape;334;g361f9c9693f_0_307"/>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Characteristics of tests in the EHR</a:t>
            </a:r>
            <a:endParaRPr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g361f9c9693f_0_314"/>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fontScale="92500" lnSpcReduction="20000"/>
          </a:bodyPr>
          <a:lstStyle/>
          <a:p>
            <a:pPr marL="0" lvl="0" indent="0" algn="l" rtl="0">
              <a:lnSpc>
                <a:spcPct val="100000"/>
              </a:lnSpc>
              <a:spcBef>
                <a:spcPts val="1000"/>
              </a:spcBef>
              <a:spcAft>
                <a:spcPts val="0"/>
              </a:spcAft>
              <a:buClr>
                <a:schemeClr val="dk1"/>
              </a:buClr>
              <a:buSzPct val="45525"/>
              <a:buFont typeface="Arial"/>
              <a:buNone/>
            </a:pPr>
            <a:r>
              <a:rPr lang="en-US" sz="2416" b="1">
                <a:solidFill>
                  <a:srgbClr val="980000"/>
                </a:solidFill>
              </a:rPr>
              <a:t>Continue refining the data query: </a:t>
            </a:r>
            <a:endParaRPr sz="2416" b="1">
              <a:solidFill>
                <a:srgbClr val="980000"/>
              </a:solidFill>
            </a:endParaRPr>
          </a:p>
          <a:p>
            <a:pPr marL="0" lvl="0" indent="0" algn="l" rtl="0">
              <a:spcBef>
                <a:spcPts val="1000"/>
              </a:spcBef>
              <a:spcAft>
                <a:spcPts val="0"/>
              </a:spcAft>
              <a:buNone/>
            </a:pPr>
            <a:r>
              <a:rPr lang="en-US" sz="2600">
                <a:solidFill>
                  <a:schemeClr val="accent2"/>
                </a:solidFill>
              </a:rPr>
              <a:t>“How many orders for strep testing in our hospital are placed by different user roles? Considerations:</a:t>
            </a:r>
            <a:endParaRPr sz="2416">
              <a:solidFill>
                <a:schemeClr val="dk1"/>
              </a:solidFill>
            </a:endParaRPr>
          </a:p>
          <a:p>
            <a:pPr marL="914400" lvl="1" indent="-359015" algn="l" rtl="0">
              <a:lnSpc>
                <a:spcPct val="100000"/>
              </a:lnSpc>
              <a:spcBef>
                <a:spcPts val="0"/>
              </a:spcBef>
              <a:spcAft>
                <a:spcPts val="0"/>
              </a:spcAft>
              <a:buClr>
                <a:schemeClr val="dk1"/>
              </a:buClr>
              <a:buSzPct val="100000"/>
              <a:buChar char="•"/>
            </a:pPr>
            <a:r>
              <a:rPr lang="en-US" sz="2416">
                <a:solidFill>
                  <a:schemeClr val="dk1"/>
                </a:solidFill>
              </a:rPr>
              <a:t>Are you interested in “rapid” antigen screening (in your system these are EHR test codes ID LAB123 or LAB456, depending on location), throat swab for PCR (LAB789), throat culture (LAB1011), or some combination of the above?</a:t>
            </a:r>
            <a:endParaRPr sz="2416">
              <a:solidFill>
                <a:schemeClr val="dk1"/>
              </a:solidFill>
            </a:endParaRPr>
          </a:p>
          <a:p>
            <a:pPr marL="914400" lvl="1" indent="-359015" algn="l" rtl="0">
              <a:lnSpc>
                <a:spcPct val="100000"/>
              </a:lnSpc>
              <a:spcBef>
                <a:spcPts val="1000"/>
              </a:spcBef>
              <a:spcAft>
                <a:spcPts val="0"/>
              </a:spcAft>
              <a:buClr>
                <a:schemeClr val="dk1"/>
              </a:buClr>
              <a:buSzPct val="100000"/>
              <a:buChar char="•"/>
            </a:pPr>
            <a:r>
              <a:rPr lang="en-US" sz="2416">
                <a:solidFill>
                  <a:schemeClr val="dk1"/>
                </a:solidFill>
              </a:rPr>
              <a:t>Are you interested in specific populations by age, sex, or other demographics? </a:t>
            </a:r>
            <a:endParaRPr sz="2416">
              <a:solidFill>
                <a:schemeClr val="dk1"/>
              </a:solidFill>
            </a:endParaRPr>
          </a:p>
          <a:p>
            <a:pPr marL="914400" lvl="1" indent="-359015" algn="l" rtl="0">
              <a:lnSpc>
                <a:spcPct val="100000"/>
              </a:lnSpc>
              <a:spcBef>
                <a:spcPts val="1000"/>
              </a:spcBef>
              <a:spcAft>
                <a:spcPts val="0"/>
              </a:spcAft>
              <a:buClr>
                <a:schemeClr val="dk1"/>
              </a:buClr>
              <a:buSzPct val="100000"/>
              <a:buChar char="•"/>
            </a:pPr>
            <a:r>
              <a:rPr lang="en-US" sz="2416">
                <a:solidFill>
                  <a:schemeClr val="dk1"/>
                </a:solidFill>
              </a:rPr>
              <a:t>Do you want to include data for the entire organization, or a single location? What about the emergency departments vs. outpatient clinics?</a:t>
            </a:r>
            <a:endParaRPr sz="2416">
              <a:solidFill>
                <a:schemeClr val="dk1"/>
              </a:solidFill>
            </a:endParaRPr>
          </a:p>
          <a:p>
            <a:pPr marL="914400" lvl="1" indent="-359015" algn="l" rtl="0">
              <a:lnSpc>
                <a:spcPct val="100000"/>
              </a:lnSpc>
              <a:spcBef>
                <a:spcPts val="1000"/>
              </a:spcBef>
              <a:spcAft>
                <a:spcPts val="1000"/>
              </a:spcAft>
              <a:buClr>
                <a:schemeClr val="dk1"/>
              </a:buClr>
              <a:buSzPct val="100000"/>
              <a:buChar char="•"/>
            </a:pPr>
            <a:r>
              <a:rPr lang="en-US" sz="2416">
                <a:solidFill>
                  <a:schemeClr val="dk1"/>
                </a:solidFill>
              </a:rPr>
              <a:t>What time period are you interested in? The past month? A recent entire year?</a:t>
            </a:r>
            <a:endParaRPr/>
          </a:p>
        </p:txBody>
      </p:sp>
      <p:sp>
        <p:nvSpPr>
          <p:cNvPr id="342" name="Google Shape;342;g361f9c9693f_0_314"/>
          <p:cNvSpPr txBox="1">
            <a:spLocks noGrp="1"/>
          </p:cNvSpPr>
          <p:nvPr>
            <p:ph type="title"/>
          </p:nvPr>
        </p:nvSpPr>
        <p:spPr>
          <a:xfrm>
            <a:off x="815623" y="861837"/>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 What are the inclusion/exclusion criteria?</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g361f9c9693f_0_377"/>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lnSpc>
                <a:spcPct val="100000"/>
              </a:lnSpc>
              <a:spcBef>
                <a:spcPts val="1000"/>
              </a:spcBef>
              <a:spcAft>
                <a:spcPts val="0"/>
              </a:spcAft>
              <a:buNone/>
            </a:pPr>
            <a:r>
              <a:rPr lang="en-US" sz="2416" b="1">
                <a:solidFill>
                  <a:srgbClr val="980000"/>
                </a:solidFill>
              </a:rPr>
              <a:t>You decide you are interested in characterizing orders:</a:t>
            </a:r>
            <a:endParaRPr sz="2416" b="1">
              <a:solidFill>
                <a:srgbClr val="980000"/>
              </a:solidFill>
            </a:endParaRPr>
          </a:p>
          <a:p>
            <a:pPr marL="457200" lvl="0" indent="-382029" algn="l" rtl="0">
              <a:lnSpc>
                <a:spcPct val="100000"/>
              </a:lnSpc>
              <a:spcBef>
                <a:spcPts val="1000"/>
              </a:spcBef>
              <a:spcAft>
                <a:spcPts val="0"/>
              </a:spcAft>
              <a:buClr>
                <a:schemeClr val="dk1"/>
              </a:buClr>
              <a:buSzPts val="2416"/>
              <a:buChar char="•"/>
            </a:pPr>
            <a:r>
              <a:rPr lang="en-US" sz="2416">
                <a:solidFill>
                  <a:schemeClr val="dk1"/>
                </a:solidFill>
              </a:rPr>
              <a:t>Placed by different roles (attending physician, physician assistant, medical residents)</a:t>
            </a:r>
            <a:endParaRPr sz="2416">
              <a:solidFill>
                <a:schemeClr val="dk1"/>
              </a:solidFill>
            </a:endParaRPr>
          </a:p>
          <a:p>
            <a:pPr marL="457200" lvl="0" indent="-382029" algn="l" rtl="0">
              <a:lnSpc>
                <a:spcPct val="100000"/>
              </a:lnSpc>
              <a:spcBef>
                <a:spcPts val="1000"/>
              </a:spcBef>
              <a:spcAft>
                <a:spcPts val="0"/>
              </a:spcAft>
              <a:buClr>
                <a:schemeClr val="dk1"/>
              </a:buClr>
              <a:buSzPts val="2416"/>
              <a:buChar char="•"/>
            </a:pPr>
            <a:r>
              <a:rPr lang="en-US" sz="2416">
                <a:solidFill>
                  <a:schemeClr val="dk1"/>
                </a:solidFill>
              </a:rPr>
              <a:t>For all rapid antigen screening tests performed for patients &lt;18 years</a:t>
            </a:r>
            <a:endParaRPr sz="2416">
              <a:solidFill>
                <a:schemeClr val="dk1"/>
              </a:solidFill>
            </a:endParaRPr>
          </a:p>
          <a:p>
            <a:pPr marL="457200" lvl="0" indent="-382029" algn="l" rtl="0">
              <a:lnSpc>
                <a:spcPct val="100000"/>
              </a:lnSpc>
              <a:spcBef>
                <a:spcPts val="1000"/>
              </a:spcBef>
              <a:spcAft>
                <a:spcPts val="0"/>
              </a:spcAft>
              <a:buClr>
                <a:schemeClr val="dk1"/>
              </a:buClr>
              <a:buSzPts val="2416"/>
              <a:buChar char="•"/>
            </a:pPr>
            <a:r>
              <a:rPr lang="en-US" sz="2416">
                <a:solidFill>
                  <a:schemeClr val="dk1"/>
                </a:solidFill>
              </a:rPr>
              <a:t>In all emergency departments (which have their own separate login in the EHR for orders)</a:t>
            </a:r>
            <a:endParaRPr sz="2416">
              <a:solidFill>
                <a:schemeClr val="dk1"/>
              </a:solidFill>
            </a:endParaRPr>
          </a:p>
          <a:p>
            <a:pPr marL="457200" lvl="0" indent="-382029" algn="l" rtl="0">
              <a:lnSpc>
                <a:spcPct val="100000"/>
              </a:lnSpc>
              <a:spcBef>
                <a:spcPts val="1000"/>
              </a:spcBef>
              <a:spcAft>
                <a:spcPts val="0"/>
              </a:spcAft>
              <a:buClr>
                <a:schemeClr val="dk1"/>
              </a:buClr>
              <a:buSzPts val="2416"/>
              <a:buChar char="•"/>
            </a:pPr>
            <a:r>
              <a:rPr lang="en-US" sz="2416">
                <a:solidFill>
                  <a:schemeClr val="dk1"/>
                </a:solidFill>
              </a:rPr>
              <a:t>Within the last 30 days</a:t>
            </a:r>
            <a:endParaRPr sz="2416">
              <a:solidFill>
                <a:schemeClr val="dk1"/>
              </a:solidFill>
            </a:endParaRPr>
          </a:p>
          <a:p>
            <a:pPr marL="0" lvl="0" indent="0" algn="l" rtl="0">
              <a:lnSpc>
                <a:spcPct val="100000"/>
              </a:lnSpc>
              <a:spcBef>
                <a:spcPts val="1000"/>
              </a:spcBef>
              <a:spcAft>
                <a:spcPts val="0"/>
              </a:spcAft>
              <a:buNone/>
            </a:pPr>
            <a:endParaRPr/>
          </a:p>
        </p:txBody>
      </p:sp>
      <p:sp>
        <p:nvSpPr>
          <p:cNvPr id="350" name="Google Shape;350;g361f9c9693f_0_377"/>
          <p:cNvSpPr txBox="1">
            <a:spLocks noGrp="1"/>
          </p:cNvSpPr>
          <p:nvPr>
            <p:ph type="title"/>
          </p:nvPr>
        </p:nvSpPr>
        <p:spPr>
          <a:xfrm>
            <a:off x="838200" y="861837"/>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Roles ordering pediatric ED tests </a:t>
            </a:r>
            <a:endParaRPr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g356685c0d8f_0_21"/>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fontScale="77500" lnSpcReduction="20000"/>
          </a:bodyPr>
          <a:lstStyle/>
          <a:p>
            <a:pPr marL="0" lvl="0" indent="0" algn="l" rtl="0">
              <a:lnSpc>
                <a:spcPct val="100000"/>
              </a:lnSpc>
              <a:spcBef>
                <a:spcPts val="1000"/>
              </a:spcBef>
              <a:spcAft>
                <a:spcPts val="0"/>
              </a:spcAft>
              <a:buNone/>
            </a:pPr>
            <a:r>
              <a:rPr lang="en-US" sz="2416" b="1">
                <a:solidFill>
                  <a:srgbClr val="980000"/>
                </a:solidFill>
              </a:rPr>
              <a:t>Your data query continues to evolve: </a:t>
            </a:r>
            <a:endParaRPr sz="2416" b="1">
              <a:solidFill>
                <a:srgbClr val="980000"/>
              </a:solidFill>
            </a:endParaRPr>
          </a:p>
          <a:p>
            <a:pPr marL="0" lvl="0" indent="0" algn="l" rtl="0">
              <a:spcBef>
                <a:spcPts val="1000"/>
              </a:spcBef>
              <a:spcAft>
                <a:spcPts val="0"/>
              </a:spcAft>
              <a:buNone/>
            </a:pPr>
            <a:r>
              <a:rPr lang="en-US" sz="2600">
                <a:solidFill>
                  <a:schemeClr val="accent2"/>
                </a:solidFill>
              </a:rPr>
              <a:t>“What proportion of results ordered by each role (attending physician, physician assistant, and medical residents) for rapid antigen strep screening on patients younger than 18 at time of testing in all emergency departments are positive?”</a:t>
            </a:r>
            <a:endParaRPr sz="2416">
              <a:solidFill>
                <a:schemeClr val="dk1"/>
              </a:solidFill>
            </a:endParaRPr>
          </a:p>
          <a:p>
            <a:pPr marL="457200" lvl="0" indent="-352429" algn="l" rtl="0">
              <a:lnSpc>
                <a:spcPct val="100000"/>
              </a:lnSpc>
              <a:spcBef>
                <a:spcPts val="1000"/>
              </a:spcBef>
              <a:spcAft>
                <a:spcPts val="0"/>
              </a:spcAft>
              <a:buClr>
                <a:schemeClr val="accent1"/>
              </a:buClr>
              <a:buSzPct val="89347"/>
              <a:buChar char="•"/>
            </a:pPr>
            <a:r>
              <a:rPr lang="en-US" sz="2816">
                <a:solidFill>
                  <a:schemeClr val="dk1"/>
                </a:solidFill>
              </a:rPr>
              <a:t>Is data aggregation or manipulation needed?</a:t>
            </a:r>
            <a:endParaRPr sz="2816">
              <a:solidFill>
                <a:schemeClr val="dk1"/>
              </a:solidFill>
            </a:endParaRPr>
          </a:p>
          <a:p>
            <a:pPr marL="914400" lvl="1" indent="-367193" algn="l" rtl="0">
              <a:lnSpc>
                <a:spcPct val="100000"/>
              </a:lnSpc>
              <a:spcBef>
                <a:spcPts val="1000"/>
              </a:spcBef>
              <a:spcAft>
                <a:spcPts val="0"/>
              </a:spcAft>
              <a:buClr>
                <a:schemeClr val="dk1"/>
              </a:buClr>
              <a:buSzPct val="100000"/>
              <a:buChar char="•"/>
            </a:pPr>
            <a:r>
              <a:rPr lang="en-US" sz="2816">
                <a:solidFill>
                  <a:schemeClr val="dk1"/>
                </a:solidFill>
              </a:rPr>
              <a:t>Will you combine data from similar test methods at different sites? LAB123 and LAB456 are the same method but have different test codes in your system for historical reasons.</a:t>
            </a:r>
            <a:endParaRPr sz="2816">
              <a:solidFill>
                <a:schemeClr val="dk1"/>
              </a:solidFill>
            </a:endParaRPr>
          </a:p>
          <a:p>
            <a:pPr marL="914400" lvl="1" indent="-367193" algn="l" rtl="0">
              <a:lnSpc>
                <a:spcPct val="100000"/>
              </a:lnSpc>
              <a:spcBef>
                <a:spcPts val="1000"/>
              </a:spcBef>
              <a:spcAft>
                <a:spcPts val="0"/>
              </a:spcAft>
              <a:buClr>
                <a:schemeClr val="dk1"/>
              </a:buClr>
              <a:buSzPct val="100000"/>
              <a:buChar char="•"/>
            </a:pPr>
            <a:r>
              <a:rPr lang="en-US" sz="2816">
                <a:solidFill>
                  <a:schemeClr val="dk1"/>
                </a:solidFill>
              </a:rPr>
              <a:t>Do you need to normalize different result formats to be able to use them together? For example, a test at one site is resulted as “Positive” while another site uses “Reactive” for antigen results. </a:t>
            </a:r>
            <a:endParaRPr sz="2816">
              <a:solidFill>
                <a:schemeClr val="dk1"/>
              </a:solidFill>
            </a:endParaRPr>
          </a:p>
          <a:p>
            <a:pPr marL="457200" lvl="0" indent="0" algn="l" rtl="0">
              <a:lnSpc>
                <a:spcPct val="100000"/>
              </a:lnSpc>
              <a:spcBef>
                <a:spcPts val="1000"/>
              </a:spcBef>
              <a:spcAft>
                <a:spcPts val="0"/>
              </a:spcAft>
              <a:buNone/>
            </a:pPr>
            <a:endParaRPr/>
          </a:p>
        </p:txBody>
      </p:sp>
      <p:sp>
        <p:nvSpPr>
          <p:cNvPr id="358" name="Google Shape;358;g356685c0d8f_0_21"/>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 Is data manipulation needed?</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4"/>
          <p:cNvSpPr txBox="1">
            <a:spLocks noGrp="1"/>
          </p:cNvSpPr>
          <p:nvPr>
            <p:ph type="body" idx="1"/>
          </p:nvPr>
        </p:nvSpPr>
        <p:spPr>
          <a:xfrm>
            <a:off x="838200" y="1825625"/>
            <a:ext cx="10515599" cy="3937866"/>
          </a:xfrm>
          <a:prstGeom prst="rect">
            <a:avLst/>
          </a:prstGeom>
          <a:noFill/>
          <a:ln>
            <a:noFill/>
          </a:ln>
        </p:spPr>
        <p:txBody>
          <a:bodyPr spcFirstLastPara="1" wrap="square" lIns="91425" tIns="45700" rIns="91425" bIns="45700" anchor="t" anchorCtr="0">
            <a:normAutofit/>
          </a:bodyPr>
          <a:lstStyle/>
          <a:p>
            <a:pPr marL="0" lvl="0" indent="0" algn="l" rtl="0">
              <a:lnSpc>
                <a:spcPct val="110000"/>
              </a:lnSpc>
              <a:spcBef>
                <a:spcPts val="0"/>
              </a:spcBef>
              <a:spcAft>
                <a:spcPts val="0"/>
              </a:spcAft>
              <a:buNone/>
            </a:pPr>
            <a:r>
              <a:rPr lang="en-US" sz="2800"/>
              <a:t>Clinical laboratories produce highly useful data, including:</a:t>
            </a:r>
            <a:endParaRPr sz="2800"/>
          </a:p>
          <a:p>
            <a:pPr marL="685800" lvl="1" indent="-292100" algn="l" rtl="0">
              <a:lnSpc>
                <a:spcPct val="110000"/>
              </a:lnSpc>
              <a:spcBef>
                <a:spcPts val="0"/>
              </a:spcBef>
              <a:spcAft>
                <a:spcPts val="0"/>
              </a:spcAft>
              <a:buClr>
                <a:srgbClr val="B01F24"/>
              </a:buClr>
              <a:buSzPts val="2800"/>
              <a:buChar char="•"/>
            </a:pPr>
            <a:r>
              <a:rPr lang="en-US" sz="2800"/>
              <a:t>Clinical order-related data </a:t>
            </a:r>
            <a:endParaRPr sz="2800"/>
          </a:p>
          <a:p>
            <a:pPr marL="685800" lvl="1" indent="-292100" algn="l" rtl="0">
              <a:lnSpc>
                <a:spcPct val="110000"/>
              </a:lnSpc>
              <a:spcBef>
                <a:spcPts val="0"/>
              </a:spcBef>
              <a:spcAft>
                <a:spcPts val="0"/>
              </a:spcAft>
              <a:buClr>
                <a:srgbClr val="B01F24"/>
              </a:buClr>
              <a:buSzPts val="2800"/>
              <a:buChar char="•"/>
            </a:pPr>
            <a:r>
              <a:rPr lang="en-US" sz="2800"/>
              <a:t>Testing parameters</a:t>
            </a:r>
            <a:endParaRPr sz="2800"/>
          </a:p>
          <a:p>
            <a:pPr marL="685800" lvl="1" indent="-292100" algn="l" rtl="0">
              <a:lnSpc>
                <a:spcPct val="110000"/>
              </a:lnSpc>
              <a:spcBef>
                <a:spcPts val="0"/>
              </a:spcBef>
              <a:spcAft>
                <a:spcPts val="0"/>
              </a:spcAft>
              <a:buClr>
                <a:srgbClr val="B01F24"/>
              </a:buClr>
              <a:buSzPts val="2800"/>
              <a:buChar char="•"/>
            </a:pPr>
            <a:r>
              <a:rPr lang="en-US" sz="2800"/>
              <a:t>Test-associated demographics</a:t>
            </a:r>
            <a:endParaRPr sz="2800"/>
          </a:p>
          <a:p>
            <a:pPr marL="685800" lvl="1" indent="-292100" algn="l" rtl="0">
              <a:lnSpc>
                <a:spcPct val="110000"/>
              </a:lnSpc>
              <a:spcBef>
                <a:spcPts val="0"/>
              </a:spcBef>
              <a:spcAft>
                <a:spcPts val="0"/>
              </a:spcAft>
              <a:buClr>
                <a:srgbClr val="B01F24"/>
              </a:buClr>
              <a:buSzPts val="2800"/>
              <a:buChar char="•"/>
            </a:pPr>
            <a:r>
              <a:rPr lang="en-US" sz="2800"/>
              <a:t>Clinical diagnostic data</a:t>
            </a:r>
            <a:endParaRPr sz="2800"/>
          </a:p>
          <a:p>
            <a:pPr marL="0" lvl="0" indent="0" algn="l" rtl="0">
              <a:lnSpc>
                <a:spcPct val="110000"/>
              </a:lnSpc>
              <a:spcBef>
                <a:spcPts val="0"/>
              </a:spcBef>
              <a:spcAft>
                <a:spcPts val="0"/>
              </a:spcAft>
              <a:buNone/>
            </a:pPr>
            <a:endParaRPr sz="2000"/>
          </a:p>
        </p:txBody>
      </p:sp>
      <p:sp>
        <p:nvSpPr>
          <p:cNvPr id="141" name="Google Shape;141;p4"/>
          <p:cNvSpPr txBox="1">
            <a:spLocks noGrp="1"/>
          </p:cNvSpPr>
          <p:nvPr>
            <p:ph type="title"/>
          </p:nvPr>
        </p:nvSpPr>
        <p:spPr>
          <a:xfrm>
            <a:off x="838199" y="778349"/>
            <a:ext cx="10515600" cy="86762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B01F24"/>
              </a:buClr>
              <a:buSzPts val="4400"/>
              <a:buFont typeface="Arial"/>
              <a:buNone/>
            </a:pPr>
            <a:r>
              <a:rPr lang="en-US" dirty="0"/>
              <a:t>Data analysis in the laboratory</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361f9c9693f_0_391"/>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lnSpc>
                <a:spcPct val="100000"/>
              </a:lnSpc>
              <a:spcBef>
                <a:spcPts val="1000"/>
              </a:spcBef>
              <a:spcAft>
                <a:spcPts val="0"/>
              </a:spcAft>
              <a:buNone/>
            </a:pPr>
            <a:r>
              <a:rPr lang="en-US" sz="2416" b="1">
                <a:solidFill>
                  <a:srgbClr val="980000"/>
                </a:solidFill>
              </a:rPr>
              <a:t>You decide you want to combine results from LAB123 and LAB111, and that you want to normalize the results to express a proportion of tests ordered by each role where the outcome is expressed as “Positive” if antigen is detected and “Negative” if not detected. </a:t>
            </a:r>
            <a:br>
              <a:rPr lang="en-US" sz="1816">
                <a:solidFill>
                  <a:schemeClr val="dk1"/>
                </a:solidFill>
              </a:rPr>
            </a:br>
            <a:endParaRPr sz="1816">
              <a:solidFill>
                <a:schemeClr val="dk1"/>
              </a:solidFill>
            </a:endParaRPr>
          </a:p>
          <a:p>
            <a:pPr marL="457200" lvl="0" indent="0" algn="l" rtl="0">
              <a:lnSpc>
                <a:spcPct val="100000"/>
              </a:lnSpc>
              <a:spcBef>
                <a:spcPts val="1000"/>
              </a:spcBef>
              <a:spcAft>
                <a:spcPts val="0"/>
              </a:spcAft>
              <a:buNone/>
            </a:pPr>
            <a:endParaRPr/>
          </a:p>
        </p:txBody>
      </p:sp>
      <p:sp>
        <p:nvSpPr>
          <p:cNvPr id="366" name="Google Shape;366;g361f9c9693f_0_391"/>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A: Yes</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g356685c0d8f_0_0"/>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fontScale="77500" lnSpcReduction="20000"/>
          </a:bodyPr>
          <a:lstStyle/>
          <a:p>
            <a:pPr marL="0" lvl="0" indent="0" algn="l" rtl="0">
              <a:lnSpc>
                <a:spcPct val="100000"/>
              </a:lnSpc>
              <a:spcBef>
                <a:spcPts val="1000"/>
              </a:spcBef>
              <a:spcAft>
                <a:spcPts val="0"/>
              </a:spcAft>
              <a:buNone/>
            </a:pPr>
            <a:r>
              <a:rPr lang="en-US" sz="2416" b="1">
                <a:solidFill>
                  <a:srgbClr val="980000"/>
                </a:solidFill>
              </a:rPr>
              <a:t>You and the analyst feel that the data query is detailed enough to begin extraction: </a:t>
            </a:r>
            <a:endParaRPr sz="2416" b="1">
              <a:solidFill>
                <a:srgbClr val="980000"/>
              </a:solidFill>
            </a:endParaRPr>
          </a:p>
          <a:p>
            <a:pPr marL="0" lvl="0" indent="0" algn="l" rtl="0">
              <a:spcBef>
                <a:spcPts val="1000"/>
              </a:spcBef>
              <a:spcAft>
                <a:spcPts val="0"/>
              </a:spcAft>
              <a:buNone/>
            </a:pPr>
            <a:r>
              <a:rPr lang="en-US" sz="2600">
                <a:solidFill>
                  <a:schemeClr val="accent2"/>
                </a:solidFill>
              </a:rPr>
              <a:t>“Visualize the proportions of positive and negative results for all LAB123 and LAB111 tests combined, ordered on patients younger than 18 at time of testing, by role (attending physician, physician assistants, and medical residents, respectively) in all emergency departments”</a:t>
            </a:r>
            <a:endParaRPr sz="2600">
              <a:solidFill>
                <a:schemeClr val="accent2"/>
              </a:solidFill>
            </a:endParaRPr>
          </a:p>
          <a:p>
            <a:pPr marL="457200" lvl="0" indent="-344890" algn="l" rtl="0">
              <a:lnSpc>
                <a:spcPct val="100000"/>
              </a:lnSpc>
              <a:spcBef>
                <a:spcPts val="1000"/>
              </a:spcBef>
              <a:spcAft>
                <a:spcPts val="0"/>
              </a:spcAft>
              <a:buClr>
                <a:schemeClr val="dk1"/>
              </a:buClr>
              <a:buSzPct val="100000"/>
              <a:buChar char="•"/>
            </a:pPr>
            <a:r>
              <a:rPr lang="en-US" sz="2616">
                <a:solidFill>
                  <a:schemeClr val="dk1"/>
                </a:solidFill>
              </a:rPr>
              <a:t>What will the structure of the answer be?</a:t>
            </a:r>
            <a:endParaRPr sz="2616">
              <a:solidFill>
                <a:schemeClr val="dk1"/>
              </a:solidFill>
            </a:endParaRPr>
          </a:p>
          <a:p>
            <a:pPr marL="914400" lvl="1" indent="-344890" algn="l" rtl="0">
              <a:lnSpc>
                <a:spcPct val="100000"/>
              </a:lnSpc>
              <a:spcBef>
                <a:spcPts val="1000"/>
              </a:spcBef>
              <a:spcAft>
                <a:spcPts val="0"/>
              </a:spcAft>
              <a:buClr>
                <a:schemeClr val="dk1"/>
              </a:buClr>
              <a:buSzPct val="100000"/>
              <a:buChar char="•"/>
            </a:pPr>
            <a:r>
              <a:rPr lang="en-US" sz="2616">
                <a:solidFill>
                  <a:schemeClr val="dk1"/>
                </a:solidFill>
              </a:rPr>
              <a:t>list summary?</a:t>
            </a:r>
            <a:endParaRPr sz="2616">
              <a:solidFill>
                <a:schemeClr val="dk1"/>
              </a:solidFill>
            </a:endParaRPr>
          </a:p>
          <a:p>
            <a:pPr marL="914400" lvl="1" indent="-344890" algn="l" rtl="0">
              <a:lnSpc>
                <a:spcPct val="100000"/>
              </a:lnSpc>
              <a:spcBef>
                <a:spcPts val="1000"/>
              </a:spcBef>
              <a:spcAft>
                <a:spcPts val="0"/>
              </a:spcAft>
              <a:buClr>
                <a:schemeClr val="dk1"/>
              </a:buClr>
              <a:buSzPct val="100000"/>
              <a:buChar char="•"/>
            </a:pPr>
            <a:r>
              <a:rPr lang="en-US" sz="2616">
                <a:solidFill>
                  <a:schemeClr val="dk1"/>
                </a:solidFill>
              </a:rPr>
              <a:t>table?</a:t>
            </a:r>
            <a:endParaRPr sz="2616">
              <a:solidFill>
                <a:schemeClr val="dk1"/>
              </a:solidFill>
            </a:endParaRPr>
          </a:p>
          <a:p>
            <a:pPr marL="914400" lvl="1" indent="-344890" algn="l" rtl="0">
              <a:lnSpc>
                <a:spcPct val="100000"/>
              </a:lnSpc>
              <a:spcBef>
                <a:spcPts val="1000"/>
              </a:spcBef>
              <a:spcAft>
                <a:spcPts val="0"/>
              </a:spcAft>
              <a:buClr>
                <a:schemeClr val="dk1"/>
              </a:buClr>
              <a:buSzPct val="100000"/>
              <a:buChar char="•"/>
            </a:pPr>
            <a:r>
              <a:rPr lang="en-US" sz="2616">
                <a:solidFill>
                  <a:schemeClr val="dk1"/>
                </a:solidFill>
              </a:rPr>
              <a:t>graph?</a:t>
            </a:r>
            <a:endParaRPr sz="2616">
              <a:solidFill>
                <a:schemeClr val="dk1"/>
              </a:solidFill>
            </a:endParaRPr>
          </a:p>
          <a:p>
            <a:pPr marL="914400" lvl="0" indent="0" algn="l" rtl="0">
              <a:lnSpc>
                <a:spcPct val="100000"/>
              </a:lnSpc>
              <a:spcBef>
                <a:spcPts val="1000"/>
              </a:spcBef>
              <a:spcAft>
                <a:spcPts val="0"/>
              </a:spcAft>
              <a:buNone/>
            </a:pPr>
            <a:endParaRPr sz="2616">
              <a:solidFill>
                <a:schemeClr val="dk1"/>
              </a:solidFill>
            </a:endParaRPr>
          </a:p>
          <a:p>
            <a:pPr marL="0" lvl="0" indent="0" algn="l" rtl="0">
              <a:lnSpc>
                <a:spcPct val="100000"/>
              </a:lnSpc>
              <a:spcBef>
                <a:spcPts val="1000"/>
              </a:spcBef>
              <a:spcAft>
                <a:spcPts val="0"/>
              </a:spcAft>
              <a:buNone/>
            </a:pPr>
            <a:r>
              <a:rPr lang="en-US" sz="2759" b="1">
                <a:solidFill>
                  <a:srgbClr val="980000"/>
                </a:solidFill>
              </a:rPr>
              <a:t>A: In this case, you request a table to summarize and visualize the data easily</a:t>
            </a:r>
            <a:endParaRPr sz="2759" b="1">
              <a:solidFill>
                <a:srgbClr val="980000"/>
              </a:solidFill>
            </a:endParaRPr>
          </a:p>
          <a:p>
            <a:pPr marL="0" lvl="0" indent="0" algn="l" rtl="0">
              <a:lnSpc>
                <a:spcPct val="100000"/>
              </a:lnSpc>
              <a:spcBef>
                <a:spcPts val="1000"/>
              </a:spcBef>
              <a:spcAft>
                <a:spcPts val="0"/>
              </a:spcAft>
              <a:buNone/>
            </a:pPr>
            <a:endParaRPr sz="2616">
              <a:solidFill>
                <a:schemeClr val="dk1"/>
              </a:solidFill>
            </a:endParaRPr>
          </a:p>
        </p:txBody>
      </p:sp>
      <p:sp>
        <p:nvSpPr>
          <p:cNvPr id="374" name="Google Shape;374;g356685c0d8f_0_0"/>
          <p:cNvSpPr txBox="1">
            <a:spLocks noGrp="1"/>
          </p:cNvSpPr>
          <p:nvPr>
            <p:ph type="title"/>
          </p:nvPr>
        </p:nvSpPr>
        <p:spPr>
          <a:xfrm>
            <a:off x="815622" y="816682"/>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Q: What will the end deliverable look like?</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5BD941-B920-88A0-1C34-1E42CCC73F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A5768E-AF84-08F8-6BC9-03EEF5278512}"/>
              </a:ext>
            </a:extLst>
          </p:cNvPr>
          <p:cNvSpPr>
            <a:spLocks noGrp="1"/>
          </p:cNvSpPr>
          <p:nvPr>
            <p:ph type="title"/>
          </p:nvPr>
        </p:nvSpPr>
        <p:spPr>
          <a:xfrm>
            <a:off x="531018" y="2926081"/>
            <a:ext cx="11187112" cy="1463040"/>
          </a:xfrm>
        </p:spPr>
        <p:txBody>
          <a:bodyPr/>
          <a:lstStyle/>
          <a:p>
            <a:r>
              <a:rPr lang="en-US" dirty="0"/>
              <a:t>Data Extraction and Validation</a:t>
            </a:r>
            <a:br>
              <a:rPr lang="en-US" dirty="0"/>
            </a:br>
            <a:endParaRPr lang="en-US" sz="3600" dirty="0"/>
          </a:p>
        </p:txBody>
      </p:sp>
    </p:spTree>
    <p:extLst>
      <p:ext uri="{BB962C8B-B14F-4D97-AF65-F5344CB8AC3E}">
        <p14:creationId xmlns:p14="http://schemas.microsoft.com/office/powerpoint/2010/main" val="40369052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g3520d562d42_0_98"/>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sz="2600"/>
              <a:t>The data analyst(s) will gather and prepare data for review. This involves: </a:t>
            </a:r>
            <a:endParaRPr sz="2600"/>
          </a:p>
          <a:p>
            <a:pPr marL="457200" lvl="0" indent="-393700" algn="l" rtl="0">
              <a:spcBef>
                <a:spcPts val="1000"/>
              </a:spcBef>
              <a:spcAft>
                <a:spcPts val="0"/>
              </a:spcAft>
              <a:buSzPts val="2600"/>
              <a:buChar char="•"/>
            </a:pPr>
            <a:r>
              <a:rPr lang="en-US" sz="2600"/>
              <a:t>Data retrieval from database(s)</a:t>
            </a:r>
            <a:endParaRPr sz="2600"/>
          </a:p>
          <a:p>
            <a:pPr marL="457200" lvl="0" indent="-393700" algn="l" rtl="0">
              <a:spcBef>
                <a:spcPts val="0"/>
              </a:spcBef>
              <a:spcAft>
                <a:spcPts val="0"/>
              </a:spcAft>
              <a:buSzPts val="2600"/>
              <a:buChar char="•"/>
            </a:pPr>
            <a:r>
              <a:rPr lang="en-US" sz="2600"/>
              <a:t>Data transformation (cleanup to remove duplicates or irrelevant data, converting to usable format)</a:t>
            </a:r>
            <a:endParaRPr sz="2600"/>
          </a:p>
          <a:p>
            <a:pPr marL="457200" lvl="0" indent="-393700" algn="l" rtl="0">
              <a:spcBef>
                <a:spcPts val="0"/>
              </a:spcBef>
              <a:spcAft>
                <a:spcPts val="0"/>
              </a:spcAft>
              <a:buSzPts val="2600"/>
              <a:buChar char="•"/>
            </a:pPr>
            <a:r>
              <a:rPr lang="en-US" sz="2600"/>
              <a:t>Data loading to a folder or application accessible by the end user </a:t>
            </a:r>
            <a:endParaRPr sz="2600"/>
          </a:p>
        </p:txBody>
      </p:sp>
      <p:sp>
        <p:nvSpPr>
          <p:cNvPr id="389" name="Google Shape;389;g3520d562d42_0_98"/>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Data extraction</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3520d562d42_0_133"/>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r>
              <a:rPr lang="en-US" sz="2700"/>
              <a:t>Validation is the process of verifying data accuracy by assessing:</a:t>
            </a:r>
            <a:endParaRPr sz="2700"/>
          </a:p>
          <a:p>
            <a:pPr marL="457200" lvl="0" indent="-400050" algn="l" rtl="0">
              <a:spcBef>
                <a:spcPts val="1000"/>
              </a:spcBef>
              <a:spcAft>
                <a:spcPts val="0"/>
              </a:spcAft>
              <a:buSzPts val="2700"/>
              <a:buChar char="•"/>
            </a:pPr>
            <a:r>
              <a:rPr lang="en-US" sz="2700"/>
              <a:t>Integrity: e.g. ensure data is not duplicated</a:t>
            </a:r>
            <a:endParaRPr sz="2700"/>
          </a:p>
          <a:p>
            <a:pPr marL="457200" lvl="0" indent="-400050" algn="l" rtl="0">
              <a:spcBef>
                <a:spcPts val="0"/>
              </a:spcBef>
              <a:spcAft>
                <a:spcPts val="0"/>
              </a:spcAft>
              <a:buSzPts val="2700"/>
              <a:buChar char="•"/>
            </a:pPr>
            <a:r>
              <a:rPr lang="en-US" sz="2700"/>
              <a:t>Consistency: is the data in expected format and sequence</a:t>
            </a:r>
            <a:endParaRPr sz="2700"/>
          </a:p>
          <a:p>
            <a:pPr marL="457200" lvl="0" indent="-400050" algn="l" rtl="0">
              <a:spcBef>
                <a:spcPts val="0"/>
              </a:spcBef>
              <a:spcAft>
                <a:spcPts val="0"/>
              </a:spcAft>
              <a:buSzPts val="2700"/>
              <a:buChar char="•"/>
            </a:pPr>
            <a:r>
              <a:rPr lang="en-US" sz="2700"/>
              <a:t>Presence: is there missing data?</a:t>
            </a:r>
            <a:endParaRPr sz="2700"/>
          </a:p>
          <a:p>
            <a:pPr marL="0" lvl="0" indent="0" algn="l" rtl="0">
              <a:spcBef>
                <a:spcPts val="1000"/>
              </a:spcBef>
              <a:spcAft>
                <a:spcPts val="0"/>
              </a:spcAft>
              <a:buNone/>
            </a:pPr>
            <a:r>
              <a:rPr lang="en-US" sz="2700"/>
              <a:t>Validation approach may vary in extent, and may be automated and/or manual depending on situation. Even where automated, it is always a good idea to at least briefly review raw data.</a:t>
            </a:r>
            <a:endParaRPr sz="2700"/>
          </a:p>
        </p:txBody>
      </p:sp>
      <p:sp>
        <p:nvSpPr>
          <p:cNvPr id="397" name="Google Shape;397;g3520d562d42_0_133"/>
          <p:cNvSpPr txBox="1">
            <a:spLocks noGrp="1"/>
          </p:cNvSpPr>
          <p:nvPr>
            <p:ph type="title"/>
          </p:nvPr>
        </p:nvSpPr>
        <p:spPr>
          <a:xfrm>
            <a:off x="838200" y="861837"/>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Validation</a:t>
            </a:r>
            <a:endParaRPr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g3520d562d42_0_140"/>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r>
              <a:rPr lang="en-US" sz="2400" dirty="0"/>
              <a:t>You work with an analyst, who creates a one-time SQL extract to analyze the two rapid strep test codes from your QI query</a:t>
            </a:r>
            <a:endParaRPr sz="2400" dirty="0"/>
          </a:p>
          <a:p>
            <a:pPr marL="0" lvl="0" indent="0" algn="l" rtl="0">
              <a:spcBef>
                <a:spcPts val="1000"/>
              </a:spcBef>
              <a:spcAft>
                <a:spcPts val="0"/>
              </a:spcAft>
              <a:buNone/>
            </a:pPr>
            <a:r>
              <a:rPr lang="en-US" sz="2400" dirty="0"/>
              <a:t>The analyst provides a preliminary raw data extract to review. You note: </a:t>
            </a:r>
            <a:endParaRPr sz="2400" dirty="0"/>
          </a:p>
          <a:p>
            <a:pPr marL="457200" lvl="0" indent="-349250" algn="l" rtl="0">
              <a:spcBef>
                <a:spcPts val="1000"/>
              </a:spcBef>
              <a:spcAft>
                <a:spcPts val="0"/>
              </a:spcAft>
              <a:buSzPts val="1900"/>
              <a:buChar char="•"/>
            </a:pPr>
            <a:r>
              <a:rPr lang="en-US" sz="2400" dirty="0"/>
              <a:t>The extract displays each test ordered in a separate row, and there are about 1200 rows in total</a:t>
            </a:r>
            <a:endParaRPr sz="2400" dirty="0"/>
          </a:p>
          <a:p>
            <a:pPr marL="457200" lvl="0" indent="-349250" algn="l" rtl="0">
              <a:spcBef>
                <a:spcPts val="0"/>
              </a:spcBef>
              <a:spcAft>
                <a:spcPts val="0"/>
              </a:spcAft>
              <a:buSzPts val="1900"/>
              <a:buChar char="•"/>
            </a:pPr>
            <a:r>
              <a:rPr lang="en-US" sz="2400" dirty="0"/>
              <a:t>However, you suspect from your experience with ED volumes that the system volume of the test should be higher.</a:t>
            </a:r>
            <a:endParaRPr sz="2400" dirty="0"/>
          </a:p>
          <a:p>
            <a:pPr marL="0" lvl="0" indent="0" algn="l" rtl="0">
              <a:spcBef>
                <a:spcPts val="1000"/>
              </a:spcBef>
              <a:spcAft>
                <a:spcPts val="0"/>
              </a:spcAft>
              <a:buNone/>
            </a:pPr>
            <a:r>
              <a:rPr lang="en-US" sz="2400" b="1" dirty="0">
                <a:solidFill>
                  <a:srgbClr val="980000"/>
                </a:solidFill>
              </a:rPr>
              <a:t>How would you validate these findings? </a:t>
            </a:r>
            <a:endParaRPr sz="2400" b="1" dirty="0">
              <a:solidFill>
                <a:srgbClr val="980000"/>
              </a:solidFill>
            </a:endParaRPr>
          </a:p>
        </p:txBody>
      </p:sp>
      <p:sp>
        <p:nvSpPr>
          <p:cNvPr id="405" name="Google Shape;405;g3520d562d42_0_140"/>
          <p:cNvSpPr txBox="1">
            <a:spLocks noGrp="1"/>
          </p:cNvSpPr>
          <p:nvPr>
            <p:ph type="title"/>
          </p:nvPr>
        </p:nvSpPr>
        <p:spPr>
          <a:xfrm>
            <a:off x="826911" y="861837"/>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Example</a:t>
            </a:r>
            <a:endParaRPr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g355779b5ee9_0_7"/>
          <p:cNvSpPr txBox="1">
            <a:spLocks noGrp="1"/>
          </p:cNvSpPr>
          <p:nvPr>
            <p:ph type="body" idx="1"/>
          </p:nvPr>
        </p:nvSpPr>
        <p:spPr>
          <a:xfrm>
            <a:off x="838200" y="1825625"/>
            <a:ext cx="10515600" cy="3937800"/>
          </a:xfrm>
          <a:prstGeom prst="rect">
            <a:avLst/>
          </a:prstGeom>
        </p:spPr>
        <p:txBody>
          <a:bodyPr spcFirstLastPara="1" wrap="square" lIns="91425" tIns="45700" rIns="91425" bIns="45700" anchor="t" anchorCtr="0">
            <a:normAutofit/>
          </a:bodyPr>
          <a:lstStyle/>
          <a:p>
            <a:pPr marL="457200" lvl="0" indent="-374650" algn="l" rtl="0">
              <a:spcBef>
                <a:spcPts val="1000"/>
              </a:spcBef>
              <a:spcAft>
                <a:spcPts val="0"/>
              </a:spcAft>
              <a:buSzPts val="2300"/>
              <a:buChar char="•"/>
            </a:pPr>
            <a:r>
              <a:rPr lang="en-US" sz="2400" dirty="0"/>
              <a:t>Very important: often the information needed to validate is not found within the data extract itself, but may rely on domain experts who use and know the sources of the data (in this case lab users familiar with the EHR)</a:t>
            </a:r>
          </a:p>
          <a:p>
            <a:pPr marL="457200" lvl="0" indent="-374650" algn="l" rtl="0">
              <a:spcBef>
                <a:spcPts val="1000"/>
              </a:spcBef>
              <a:spcAft>
                <a:spcPts val="0"/>
              </a:spcAft>
              <a:buSzPts val="2300"/>
              <a:buChar char="•"/>
            </a:pPr>
            <a:r>
              <a:rPr lang="en-US" sz="2400" dirty="0"/>
              <a:t>Are there other complementary sources of data?</a:t>
            </a:r>
          </a:p>
          <a:p>
            <a:pPr lvl="1" indent="-374650">
              <a:spcBef>
                <a:spcPts val="1000"/>
              </a:spcBef>
              <a:buSzPts val="2300"/>
            </a:pPr>
            <a:r>
              <a:rPr lang="en-US" sz="2000" dirty="0"/>
              <a:t>EHR or LIS tools, e.g. Epic Slicer Dicer</a:t>
            </a:r>
          </a:p>
          <a:p>
            <a:pPr lvl="1" indent="-374650">
              <a:spcBef>
                <a:spcPts val="1000"/>
              </a:spcBef>
              <a:buSzPts val="2300"/>
            </a:pPr>
            <a:r>
              <a:rPr lang="en-US" sz="2000" dirty="0"/>
              <a:t>QI reports used by other teams</a:t>
            </a:r>
            <a:endParaRPr sz="2000" dirty="0"/>
          </a:p>
        </p:txBody>
      </p:sp>
      <p:sp>
        <p:nvSpPr>
          <p:cNvPr id="413" name="Google Shape;413;g355779b5ee9_0_7"/>
          <p:cNvSpPr txBox="1">
            <a:spLocks noGrp="1"/>
          </p:cNvSpPr>
          <p:nvPr>
            <p:ph type="title"/>
          </p:nvPr>
        </p:nvSpPr>
        <p:spPr>
          <a:xfrm>
            <a:off x="838200" y="873126"/>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Example: Validation, </a:t>
            </a:r>
            <a:r>
              <a:rPr lang="en-US" dirty="0" err="1"/>
              <a:t>con’t</a:t>
            </a:r>
            <a:endParaRP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65FD7-12AE-4202-FC0B-50AE1BF5A8A7}"/>
              </a:ext>
            </a:extLst>
          </p:cNvPr>
          <p:cNvSpPr>
            <a:spLocks noGrp="1"/>
          </p:cNvSpPr>
          <p:nvPr>
            <p:ph type="title"/>
          </p:nvPr>
        </p:nvSpPr>
        <p:spPr/>
        <p:txBody>
          <a:bodyPr/>
          <a:lstStyle/>
          <a:p>
            <a:r>
              <a:rPr lang="en-US" dirty="0"/>
              <a:t>Requesting Data from DLMP Informatics</a:t>
            </a:r>
          </a:p>
        </p:txBody>
      </p:sp>
    </p:spTree>
    <p:extLst>
      <p:ext uri="{BB962C8B-B14F-4D97-AF65-F5344CB8AC3E}">
        <p14:creationId xmlns:p14="http://schemas.microsoft.com/office/powerpoint/2010/main" val="15528315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27074-EDAC-5C99-6905-E5A448A7CE55}"/>
              </a:ext>
            </a:extLst>
          </p:cNvPr>
          <p:cNvSpPr>
            <a:spLocks noGrp="1"/>
          </p:cNvSpPr>
          <p:nvPr>
            <p:ph type="title"/>
          </p:nvPr>
        </p:nvSpPr>
        <p:spPr/>
        <p:txBody>
          <a:bodyPr/>
          <a:lstStyle/>
          <a:p>
            <a:r>
              <a:rPr lang="en-US" dirty="0"/>
              <a:t>Local Data Resources</a:t>
            </a:r>
          </a:p>
        </p:txBody>
      </p:sp>
      <p:sp>
        <p:nvSpPr>
          <p:cNvPr id="3" name="Content Placeholder 2">
            <a:extLst>
              <a:ext uri="{FF2B5EF4-FFF2-40B4-BE49-F238E27FC236}">
                <a16:creationId xmlns:a16="http://schemas.microsoft.com/office/drawing/2014/main" id="{744DA98E-9DD8-5493-27CE-C5B409714E56}"/>
              </a:ext>
            </a:extLst>
          </p:cNvPr>
          <p:cNvSpPr>
            <a:spLocks noGrp="1"/>
          </p:cNvSpPr>
          <p:nvPr>
            <p:ph idx="1"/>
          </p:nvPr>
        </p:nvSpPr>
        <p:spPr/>
        <p:txBody>
          <a:bodyPr>
            <a:normAutofit/>
          </a:bodyPr>
          <a:lstStyle/>
          <a:p>
            <a:pPr>
              <a:buFont typeface="Wingdings" pitchFamily="2" charset="2"/>
              <a:buChar char="§"/>
            </a:pPr>
            <a:r>
              <a:rPr lang="en-US" sz="2400" dirty="0"/>
              <a:t> DLMP Data Warehouse</a:t>
            </a:r>
          </a:p>
          <a:p>
            <a:pPr lvl="1">
              <a:buFont typeface="Wingdings" pitchFamily="2" charset="2"/>
              <a:buChar char="§"/>
            </a:pPr>
            <a:r>
              <a:rPr lang="en-US" dirty="0"/>
              <a:t>SQ Lab detailed data beyond orders and results – transactional events tied to movement of samples and testing activities</a:t>
            </a:r>
          </a:p>
          <a:p>
            <a:pPr lvl="1">
              <a:buFont typeface="Wingdings" pitchFamily="2" charset="2"/>
              <a:buChar char="§"/>
            </a:pPr>
            <a:r>
              <a:rPr lang="en-US" dirty="0"/>
              <a:t>AP Beaker data derived from Epic Clarity – result/report data + selected transactional data</a:t>
            </a:r>
          </a:p>
          <a:p>
            <a:pPr lvl="1">
              <a:buFont typeface="Wingdings" pitchFamily="2" charset="2"/>
              <a:buChar char="§"/>
            </a:pPr>
            <a:r>
              <a:rPr lang="en-US" dirty="0"/>
              <a:t>Data Innovations – select instrument transactional data (e.g. Ct values from some instruments)</a:t>
            </a:r>
          </a:p>
          <a:p>
            <a:pPr lvl="1">
              <a:buFont typeface="Wingdings" pitchFamily="2" charset="2"/>
              <a:buChar char="§"/>
            </a:pPr>
            <a:r>
              <a:rPr lang="en-US" dirty="0" err="1"/>
              <a:t>Xifin</a:t>
            </a:r>
            <a:r>
              <a:rPr lang="en-US" dirty="0"/>
              <a:t> – financial data for reference lab activities</a:t>
            </a:r>
          </a:p>
          <a:p>
            <a:pPr lvl="1">
              <a:buFont typeface="Wingdings" pitchFamily="2" charset="2"/>
              <a:buChar char="§"/>
            </a:pPr>
            <a:r>
              <a:rPr lang="en-US" dirty="0"/>
              <a:t>Selected, frequently used data from UW Medicine DAWG enterprise data warehouse</a:t>
            </a:r>
          </a:p>
          <a:p>
            <a:pPr lvl="1">
              <a:buFont typeface="Wingdings" pitchFamily="2" charset="2"/>
              <a:buChar char="§"/>
            </a:pPr>
            <a:r>
              <a:rPr lang="en-US" b="1" dirty="0"/>
              <a:t>Trainees can be onboarded and granted access – requires use of SQL and time investment</a:t>
            </a:r>
          </a:p>
          <a:p>
            <a:pPr>
              <a:buFont typeface="Wingdings" pitchFamily="2" charset="2"/>
              <a:buChar char="§"/>
            </a:pPr>
            <a:r>
              <a:rPr lang="en-US" sz="2400" dirty="0"/>
              <a:t> UW Medicine Data Analytics Warehouse Galaxy (DAWG)</a:t>
            </a:r>
          </a:p>
          <a:p>
            <a:pPr lvl="1">
              <a:buFont typeface="Wingdings" pitchFamily="2" charset="2"/>
              <a:buChar char="§"/>
            </a:pPr>
            <a:r>
              <a:rPr lang="en-US" dirty="0"/>
              <a:t>Selected Epic Clarity tables – relational database representation of Epic Chronicles (production database)</a:t>
            </a:r>
          </a:p>
          <a:p>
            <a:pPr lvl="1">
              <a:buFont typeface="Wingdings" pitchFamily="2" charset="2"/>
              <a:buChar char="§"/>
            </a:pPr>
            <a:r>
              <a:rPr lang="en-US" dirty="0"/>
              <a:t>Legacy data from retired systems, e.g. Cerner</a:t>
            </a:r>
          </a:p>
        </p:txBody>
      </p:sp>
    </p:spTree>
    <p:extLst>
      <p:ext uri="{BB962C8B-B14F-4D97-AF65-F5344CB8AC3E}">
        <p14:creationId xmlns:p14="http://schemas.microsoft.com/office/powerpoint/2010/main" val="18353067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9830C-E3DD-58E2-198C-0955E4D3E5D8}"/>
              </a:ext>
            </a:extLst>
          </p:cNvPr>
          <p:cNvSpPr>
            <a:spLocks noGrp="1"/>
          </p:cNvSpPr>
          <p:nvPr>
            <p:ph type="title"/>
          </p:nvPr>
        </p:nvSpPr>
        <p:spPr/>
        <p:txBody>
          <a:bodyPr/>
          <a:lstStyle/>
          <a:p>
            <a:r>
              <a:rPr lang="en-US" dirty="0"/>
              <a:t>Pathways to Access Data</a:t>
            </a:r>
          </a:p>
        </p:txBody>
      </p:sp>
      <p:sp>
        <p:nvSpPr>
          <p:cNvPr id="3" name="Content Placeholder 2">
            <a:extLst>
              <a:ext uri="{FF2B5EF4-FFF2-40B4-BE49-F238E27FC236}">
                <a16:creationId xmlns:a16="http://schemas.microsoft.com/office/drawing/2014/main" id="{AE21B34F-D64B-7647-1EB2-F577EA532622}"/>
              </a:ext>
            </a:extLst>
          </p:cNvPr>
          <p:cNvSpPr>
            <a:spLocks noGrp="1"/>
          </p:cNvSpPr>
          <p:nvPr>
            <p:ph idx="1"/>
          </p:nvPr>
        </p:nvSpPr>
        <p:spPr/>
        <p:txBody>
          <a:bodyPr/>
          <a:lstStyle/>
          <a:p>
            <a:pPr>
              <a:buFont typeface="Wingdings" pitchFamily="2" charset="2"/>
              <a:buChar char="§"/>
            </a:pPr>
            <a:r>
              <a:rPr lang="en-US" dirty="0"/>
              <a:t> Epic Slicer Dicer broadly available for self-service</a:t>
            </a:r>
          </a:p>
          <a:p>
            <a:pPr lvl="1">
              <a:buFont typeface="Wingdings" pitchFamily="2" charset="2"/>
              <a:buChar char="§"/>
            </a:pPr>
            <a:r>
              <a:rPr lang="en-US" dirty="0"/>
              <a:t>Best for population level queries and generating counts of patients meeting inclusion criteria</a:t>
            </a:r>
          </a:p>
          <a:p>
            <a:pPr lvl="1">
              <a:buFont typeface="Wingdings" pitchFamily="2" charset="2"/>
              <a:buChar char="§"/>
            </a:pPr>
            <a:r>
              <a:rPr lang="en-US" dirty="0"/>
              <a:t>Row level data can be extracted with appropriate privacy training</a:t>
            </a:r>
          </a:p>
          <a:p>
            <a:pPr lvl="1">
              <a:buFont typeface="Wingdings" pitchFamily="2" charset="2"/>
              <a:buChar char="§"/>
            </a:pPr>
            <a:r>
              <a:rPr lang="en-US" dirty="0"/>
              <a:t>Can be limited for lab questions that require more granular details</a:t>
            </a:r>
          </a:p>
          <a:p>
            <a:pPr>
              <a:buFont typeface="Wingdings" pitchFamily="2" charset="2"/>
              <a:buChar char="§"/>
            </a:pPr>
            <a:r>
              <a:rPr lang="en-US" dirty="0"/>
              <a:t> DLMP Tallies Dashboard: </a:t>
            </a:r>
            <a:r>
              <a:rPr lang="en-US" dirty="0">
                <a:hlinkClick r:id="rId2"/>
              </a:rPr>
              <a:t>https://tallies.labmed.uw.edu/</a:t>
            </a:r>
            <a:endParaRPr lang="en-US" dirty="0"/>
          </a:p>
          <a:p>
            <a:pPr lvl="1">
              <a:buFont typeface="Wingdings" pitchFamily="2" charset="2"/>
              <a:buChar char="§"/>
            </a:pPr>
            <a:r>
              <a:rPr lang="en-US" dirty="0"/>
              <a:t>Test volumes and basic turnaround times for lab med tests</a:t>
            </a:r>
          </a:p>
          <a:p>
            <a:pPr lvl="1">
              <a:buFont typeface="Wingdings" pitchFamily="2" charset="2"/>
              <a:buChar char="§"/>
            </a:pPr>
            <a:r>
              <a:rPr lang="en-US" dirty="0"/>
              <a:t>Data extracted and aggregated from SQ Lab daily</a:t>
            </a:r>
          </a:p>
          <a:p>
            <a:pPr>
              <a:buFont typeface="Wingdings" pitchFamily="2" charset="2"/>
              <a:buChar char="§"/>
            </a:pPr>
            <a:r>
              <a:rPr lang="en-US" dirty="0"/>
              <a:t> Data request to DLMP Analytics team</a:t>
            </a:r>
          </a:p>
          <a:p>
            <a:pPr lvl="1">
              <a:buFont typeface="Wingdings" pitchFamily="2" charset="2"/>
              <a:buChar char="§"/>
            </a:pPr>
            <a:r>
              <a:rPr lang="en-US" dirty="0"/>
              <a:t>Dedicated team of ~2.5 FTE completing operational/QI and research data requests</a:t>
            </a:r>
          </a:p>
          <a:p>
            <a:pPr lvl="1">
              <a:buFont typeface="Wingdings" pitchFamily="2" charset="2"/>
              <a:buChar char="§"/>
            </a:pPr>
            <a:r>
              <a:rPr lang="en-US" dirty="0"/>
              <a:t>Access to DLMP Data Warehouse, DAWG, and Epic reporting tools (e.g. Reporting Workbench)</a:t>
            </a:r>
          </a:p>
        </p:txBody>
      </p:sp>
    </p:spTree>
    <p:extLst>
      <p:ext uri="{BB962C8B-B14F-4D97-AF65-F5344CB8AC3E}">
        <p14:creationId xmlns:p14="http://schemas.microsoft.com/office/powerpoint/2010/main" val="24938866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335f91fb0d3_1_0"/>
          <p:cNvSpPr txBox="1">
            <a:spLocks noGrp="1"/>
          </p:cNvSpPr>
          <p:nvPr>
            <p:ph type="body" idx="1"/>
          </p:nvPr>
        </p:nvSpPr>
        <p:spPr>
          <a:xfrm>
            <a:off x="838200" y="1825625"/>
            <a:ext cx="10515600" cy="3937800"/>
          </a:xfrm>
          <a:prstGeom prst="rect">
            <a:avLst/>
          </a:prstGeom>
          <a:noFill/>
          <a:ln>
            <a:noFill/>
          </a:ln>
        </p:spPr>
        <p:txBody>
          <a:bodyPr spcFirstLastPara="1" wrap="square" lIns="91425" tIns="45700" rIns="91425" bIns="45700" anchor="t" anchorCtr="0">
            <a:normAutofit/>
          </a:bodyPr>
          <a:lstStyle/>
          <a:p>
            <a:pPr marL="0" lvl="0" indent="0" algn="l" rtl="0">
              <a:lnSpc>
                <a:spcPct val="110000"/>
              </a:lnSpc>
              <a:spcBef>
                <a:spcPts val="0"/>
              </a:spcBef>
              <a:spcAft>
                <a:spcPts val="0"/>
              </a:spcAft>
              <a:buNone/>
            </a:pPr>
            <a:r>
              <a:rPr lang="en-US" sz="2500"/>
              <a:t>The data generated by LIS and EHR systems and ancillary applications  is stored in databases. Structured queries are needed to access the data with:</a:t>
            </a:r>
            <a:endParaRPr sz="2500"/>
          </a:p>
          <a:p>
            <a:pPr marL="457200" lvl="0" indent="-387350" algn="l" rtl="0">
              <a:lnSpc>
                <a:spcPct val="110000"/>
              </a:lnSpc>
              <a:spcBef>
                <a:spcPts val="0"/>
              </a:spcBef>
              <a:spcAft>
                <a:spcPts val="0"/>
              </a:spcAft>
              <a:buSzPts val="2500"/>
              <a:buChar char="•"/>
            </a:pPr>
            <a:r>
              <a:rPr lang="en-US" sz="2500"/>
              <a:t>Extraction</a:t>
            </a:r>
            <a:endParaRPr sz="2500"/>
          </a:p>
          <a:p>
            <a:pPr marL="457200" lvl="0" indent="-387350" algn="l" rtl="0">
              <a:lnSpc>
                <a:spcPct val="110000"/>
              </a:lnSpc>
              <a:spcBef>
                <a:spcPts val="0"/>
              </a:spcBef>
              <a:spcAft>
                <a:spcPts val="0"/>
              </a:spcAft>
              <a:buSzPts val="2500"/>
              <a:buChar char="•"/>
            </a:pPr>
            <a:r>
              <a:rPr lang="en-US" sz="2500"/>
              <a:t>Manipulation</a:t>
            </a:r>
            <a:endParaRPr sz="2500"/>
          </a:p>
          <a:p>
            <a:pPr marL="457200" lvl="0" indent="-387350" algn="l" rtl="0">
              <a:lnSpc>
                <a:spcPct val="110000"/>
              </a:lnSpc>
              <a:spcBef>
                <a:spcPts val="0"/>
              </a:spcBef>
              <a:spcAft>
                <a:spcPts val="0"/>
              </a:spcAft>
              <a:buSzPts val="2500"/>
              <a:buChar char="•"/>
            </a:pPr>
            <a:r>
              <a:rPr lang="en-US" sz="2500"/>
              <a:t>Analysis</a:t>
            </a:r>
            <a:endParaRPr sz="2500"/>
          </a:p>
          <a:p>
            <a:pPr marL="0" lvl="0" indent="0" algn="l" rtl="0">
              <a:lnSpc>
                <a:spcPct val="110000"/>
              </a:lnSpc>
              <a:spcBef>
                <a:spcPts val="0"/>
              </a:spcBef>
              <a:spcAft>
                <a:spcPts val="0"/>
              </a:spcAft>
              <a:buNone/>
            </a:pPr>
            <a:endParaRPr sz="2500"/>
          </a:p>
          <a:p>
            <a:pPr marL="0" lvl="0" indent="0" algn="l" rtl="0">
              <a:lnSpc>
                <a:spcPct val="110000"/>
              </a:lnSpc>
              <a:spcBef>
                <a:spcPts val="0"/>
              </a:spcBef>
              <a:spcAft>
                <a:spcPts val="0"/>
              </a:spcAft>
              <a:buNone/>
            </a:pPr>
            <a:r>
              <a:rPr lang="en-US" sz="2500"/>
              <a:t>Whether data can be accessed (or how easy it will be) may be determined by the structure and standardization of the database(s)-</a:t>
            </a:r>
            <a:endParaRPr sz="2500"/>
          </a:p>
          <a:p>
            <a:pPr marL="0" lvl="0" indent="0" algn="l" rtl="0">
              <a:lnSpc>
                <a:spcPct val="110000"/>
              </a:lnSpc>
              <a:spcBef>
                <a:spcPts val="0"/>
              </a:spcBef>
              <a:spcAft>
                <a:spcPts val="0"/>
              </a:spcAft>
              <a:buNone/>
            </a:pPr>
            <a:r>
              <a:rPr lang="en-US" sz="2500"/>
              <a:t>“tidy” data facilitates nimble queries </a:t>
            </a:r>
            <a:endParaRPr sz="2500"/>
          </a:p>
        </p:txBody>
      </p:sp>
      <p:sp>
        <p:nvSpPr>
          <p:cNvPr id="149" name="Google Shape;149;g335f91fb0d3_1_0"/>
          <p:cNvSpPr txBox="1">
            <a:spLocks noGrp="1"/>
          </p:cNvSpPr>
          <p:nvPr>
            <p:ph type="title"/>
          </p:nvPr>
        </p:nvSpPr>
        <p:spPr>
          <a:xfrm>
            <a:off x="838200" y="778340"/>
            <a:ext cx="10515600" cy="8676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B01F24"/>
              </a:buClr>
              <a:buSzPts val="4400"/>
              <a:buFont typeface="Arial"/>
              <a:buNone/>
            </a:pPr>
            <a:r>
              <a:rPr lang="en-US" dirty="0"/>
              <a:t>Data analysis in the laboratory</a:t>
            </a:r>
            <a:endParaRPr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A2AE60CC-F7CC-AAA7-D029-3F8B50EC71F1}"/>
              </a:ext>
            </a:extLst>
          </p:cNvPr>
          <p:cNvSpPr/>
          <p:nvPr/>
        </p:nvSpPr>
        <p:spPr>
          <a:xfrm>
            <a:off x="5455920" y="142240"/>
            <a:ext cx="1280160" cy="112776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Need</a:t>
            </a:r>
          </a:p>
        </p:txBody>
      </p:sp>
      <p:sp>
        <p:nvSpPr>
          <p:cNvPr id="3" name="Diamond 2">
            <a:extLst>
              <a:ext uri="{FF2B5EF4-FFF2-40B4-BE49-F238E27FC236}">
                <a16:creationId xmlns:a16="http://schemas.microsoft.com/office/drawing/2014/main" id="{3904BD14-D5BB-F5BC-2CCA-445B6E9AC66C}"/>
              </a:ext>
            </a:extLst>
          </p:cNvPr>
          <p:cNvSpPr/>
          <p:nvPr/>
        </p:nvSpPr>
        <p:spPr>
          <a:xfrm>
            <a:off x="4897120" y="1828800"/>
            <a:ext cx="2397760" cy="116332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Research?</a:t>
            </a:r>
          </a:p>
        </p:txBody>
      </p:sp>
      <p:sp>
        <p:nvSpPr>
          <p:cNvPr id="4" name="Diamond 3">
            <a:extLst>
              <a:ext uri="{FF2B5EF4-FFF2-40B4-BE49-F238E27FC236}">
                <a16:creationId xmlns:a16="http://schemas.microsoft.com/office/drawing/2014/main" id="{76736066-32E7-5D8B-89C7-4C636998FFEF}"/>
              </a:ext>
            </a:extLst>
          </p:cNvPr>
          <p:cNvSpPr/>
          <p:nvPr/>
        </p:nvSpPr>
        <p:spPr>
          <a:xfrm>
            <a:off x="8158480" y="2992120"/>
            <a:ext cx="2397760" cy="1163320"/>
          </a:xfrm>
          <a:prstGeom prst="diamon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Blanket IRB?</a:t>
            </a:r>
          </a:p>
        </p:txBody>
      </p:sp>
      <p:sp>
        <p:nvSpPr>
          <p:cNvPr id="5" name="Rounded Rectangle 4">
            <a:extLst>
              <a:ext uri="{FF2B5EF4-FFF2-40B4-BE49-F238E27FC236}">
                <a16:creationId xmlns:a16="http://schemas.microsoft.com/office/drawing/2014/main" id="{47BF2F3E-1F9F-FC18-2C86-648F6B737F63}"/>
              </a:ext>
            </a:extLst>
          </p:cNvPr>
          <p:cNvSpPr/>
          <p:nvPr/>
        </p:nvSpPr>
        <p:spPr>
          <a:xfrm>
            <a:off x="4724400" y="4805680"/>
            <a:ext cx="2743200" cy="11277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DLMP Analytics</a:t>
            </a:r>
          </a:p>
        </p:txBody>
      </p:sp>
      <p:sp>
        <p:nvSpPr>
          <p:cNvPr id="6" name="Rounded Rectangle 5">
            <a:extLst>
              <a:ext uri="{FF2B5EF4-FFF2-40B4-BE49-F238E27FC236}">
                <a16:creationId xmlns:a16="http://schemas.microsoft.com/office/drawing/2014/main" id="{5AF2D0AC-7B14-48BF-C7F3-F8E4A4F10739}"/>
              </a:ext>
            </a:extLst>
          </p:cNvPr>
          <p:cNvSpPr/>
          <p:nvPr/>
        </p:nvSpPr>
        <p:spPr>
          <a:xfrm>
            <a:off x="1635760" y="3009900"/>
            <a:ext cx="2255520" cy="11277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Operational/QI Request Form</a:t>
            </a:r>
          </a:p>
        </p:txBody>
      </p:sp>
      <p:sp>
        <p:nvSpPr>
          <p:cNvPr id="7" name="Rounded Rectangle 6">
            <a:extLst>
              <a:ext uri="{FF2B5EF4-FFF2-40B4-BE49-F238E27FC236}">
                <a16:creationId xmlns:a16="http://schemas.microsoft.com/office/drawing/2014/main" id="{1AD3EF0F-4E67-B528-C151-DD7350425F5A}"/>
              </a:ext>
            </a:extLst>
          </p:cNvPr>
          <p:cNvSpPr/>
          <p:nvPr/>
        </p:nvSpPr>
        <p:spPr>
          <a:xfrm>
            <a:off x="10454640" y="4805680"/>
            <a:ext cx="1635760" cy="112776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RTS Request Form</a:t>
            </a:r>
          </a:p>
        </p:txBody>
      </p:sp>
      <p:cxnSp>
        <p:nvCxnSpPr>
          <p:cNvPr id="9" name="Straight Arrow Connector 8">
            <a:extLst>
              <a:ext uri="{FF2B5EF4-FFF2-40B4-BE49-F238E27FC236}">
                <a16:creationId xmlns:a16="http://schemas.microsoft.com/office/drawing/2014/main" id="{F0736FB7-B36F-C3C6-F51B-AC101ED46009}"/>
              </a:ext>
            </a:extLst>
          </p:cNvPr>
          <p:cNvCxnSpPr>
            <a:stCxn id="2" idx="4"/>
            <a:endCxn id="3" idx="0"/>
          </p:cNvCxnSpPr>
          <p:nvPr/>
        </p:nvCxnSpPr>
        <p:spPr>
          <a:xfrm>
            <a:off x="6096000" y="1270000"/>
            <a:ext cx="0" cy="558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a:extLst>
              <a:ext uri="{FF2B5EF4-FFF2-40B4-BE49-F238E27FC236}">
                <a16:creationId xmlns:a16="http://schemas.microsoft.com/office/drawing/2014/main" id="{077AE076-A82B-320E-0AC5-B3332E7ACA1D}"/>
              </a:ext>
            </a:extLst>
          </p:cNvPr>
          <p:cNvCxnSpPr>
            <a:stCxn id="3" idx="1"/>
            <a:endCxn id="6" idx="0"/>
          </p:cNvCxnSpPr>
          <p:nvPr/>
        </p:nvCxnSpPr>
        <p:spPr>
          <a:xfrm rot="10800000" flipV="1">
            <a:off x="2763520" y="2410460"/>
            <a:ext cx="2133600" cy="59944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AF897A74-E468-2F19-1D30-888278296725}"/>
              </a:ext>
            </a:extLst>
          </p:cNvPr>
          <p:cNvCxnSpPr>
            <a:stCxn id="3" idx="3"/>
            <a:endCxn id="4" idx="0"/>
          </p:cNvCxnSpPr>
          <p:nvPr/>
        </p:nvCxnSpPr>
        <p:spPr>
          <a:xfrm>
            <a:off x="7294880" y="2410460"/>
            <a:ext cx="2062480" cy="58166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Elbow Connector 14">
            <a:extLst>
              <a:ext uri="{FF2B5EF4-FFF2-40B4-BE49-F238E27FC236}">
                <a16:creationId xmlns:a16="http://schemas.microsoft.com/office/drawing/2014/main" id="{F419CAAC-D8AF-A8C4-0C53-3783FA4B4A56}"/>
              </a:ext>
            </a:extLst>
          </p:cNvPr>
          <p:cNvCxnSpPr>
            <a:endCxn id="5" idx="1"/>
          </p:cNvCxnSpPr>
          <p:nvPr/>
        </p:nvCxnSpPr>
        <p:spPr>
          <a:xfrm>
            <a:off x="2763520" y="4155440"/>
            <a:ext cx="1960880" cy="1214120"/>
          </a:xfrm>
          <a:prstGeom prst="bentConnector3">
            <a:avLst>
              <a:gd name="adj1" fmla="val -777"/>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F427EEB6-F2C9-ED1D-A791-478F41C6FDC8}"/>
              </a:ext>
            </a:extLst>
          </p:cNvPr>
          <p:cNvCxnSpPr>
            <a:cxnSpLocks/>
            <a:stCxn id="4" idx="1"/>
            <a:endCxn id="6" idx="3"/>
          </p:cNvCxnSpPr>
          <p:nvPr/>
        </p:nvCxnSpPr>
        <p:spPr>
          <a:xfrm rot="10800000">
            <a:off x="3891280" y="3573780"/>
            <a:ext cx="4267200" cy="1270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A31AF638-0392-BF54-7AA3-752040E70A94}"/>
              </a:ext>
            </a:extLst>
          </p:cNvPr>
          <p:cNvCxnSpPr>
            <a:stCxn id="4" idx="3"/>
            <a:endCxn id="7" idx="0"/>
          </p:cNvCxnSpPr>
          <p:nvPr/>
        </p:nvCxnSpPr>
        <p:spPr>
          <a:xfrm>
            <a:off x="10556240" y="3573780"/>
            <a:ext cx="716280" cy="12319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C5816756-BE9E-9AF0-C992-1712CB5D994F}"/>
              </a:ext>
            </a:extLst>
          </p:cNvPr>
          <p:cNvCxnSpPr>
            <a:stCxn id="7" idx="1"/>
            <a:endCxn id="5" idx="3"/>
          </p:cNvCxnSpPr>
          <p:nvPr/>
        </p:nvCxnSpPr>
        <p:spPr>
          <a:xfrm flipH="1">
            <a:off x="7467600" y="5369560"/>
            <a:ext cx="29870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79D8475F-1CDE-6878-4D4C-FD8F0F8E5585}"/>
              </a:ext>
            </a:extLst>
          </p:cNvPr>
          <p:cNvSpPr txBox="1"/>
          <p:nvPr/>
        </p:nvSpPr>
        <p:spPr>
          <a:xfrm>
            <a:off x="7467600" y="3108960"/>
            <a:ext cx="690880" cy="369332"/>
          </a:xfrm>
          <a:prstGeom prst="rect">
            <a:avLst/>
          </a:prstGeom>
          <a:noFill/>
        </p:spPr>
        <p:txBody>
          <a:bodyPr wrap="square" rtlCol="0">
            <a:spAutoFit/>
          </a:bodyPr>
          <a:lstStyle/>
          <a:p>
            <a:pPr algn="ctr"/>
            <a:r>
              <a:rPr lang="en-US" dirty="0"/>
              <a:t>Yes</a:t>
            </a:r>
          </a:p>
        </p:txBody>
      </p:sp>
      <p:sp>
        <p:nvSpPr>
          <p:cNvPr id="24" name="TextBox 23">
            <a:extLst>
              <a:ext uri="{FF2B5EF4-FFF2-40B4-BE49-F238E27FC236}">
                <a16:creationId xmlns:a16="http://schemas.microsoft.com/office/drawing/2014/main" id="{5509C73B-89DA-195B-6D1A-AB4BFDCEFDE0}"/>
              </a:ext>
            </a:extLst>
          </p:cNvPr>
          <p:cNvSpPr txBox="1"/>
          <p:nvPr/>
        </p:nvSpPr>
        <p:spPr>
          <a:xfrm>
            <a:off x="10515600" y="3108960"/>
            <a:ext cx="690880" cy="369332"/>
          </a:xfrm>
          <a:prstGeom prst="rect">
            <a:avLst/>
          </a:prstGeom>
          <a:noFill/>
        </p:spPr>
        <p:txBody>
          <a:bodyPr wrap="square" rtlCol="0">
            <a:spAutoFit/>
          </a:bodyPr>
          <a:lstStyle/>
          <a:p>
            <a:pPr algn="ctr"/>
            <a:r>
              <a:rPr lang="en-US" dirty="0"/>
              <a:t>No</a:t>
            </a:r>
          </a:p>
        </p:txBody>
      </p:sp>
      <p:sp>
        <p:nvSpPr>
          <p:cNvPr id="25" name="TextBox 24">
            <a:extLst>
              <a:ext uri="{FF2B5EF4-FFF2-40B4-BE49-F238E27FC236}">
                <a16:creationId xmlns:a16="http://schemas.microsoft.com/office/drawing/2014/main" id="{9559BD0F-6BEA-5C9B-61CF-69515FE84407}"/>
              </a:ext>
            </a:extLst>
          </p:cNvPr>
          <p:cNvSpPr txBox="1"/>
          <p:nvPr/>
        </p:nvSpPr>
        <p:spPr>
          <a:xfrm>
            <a:off x="7139939" y="1934964"/>
            <a:ext cx="690880" cy="369332"/>
          </a:xfrm>
          <a:prstGeom prst="rect">
            <a:avLst/>
          </a:prstGeom>
          <a:noFill/>
        </p:spPr>
        <p:txBody>
          <a:bodyPr wrap="square" rtlCol="0">
            <a:spAutoFit/>
          </a:bodyPr>
          <a:lstStyle/>
          <a:p>
            <a:pPr algn="ctr"/>
            <a:r>
              <a:rPr lang="en-US" dirty="0"/>
              <a:t>Yes</a:t>
            </a:r>
          </a:p>
        </p:txBody>
      </p:sp>
      <p:sp>
        <p:nvSpPr>
          <p:cNvPr id="26" name="TextBox 25">
            <a:extLst>
              <a:ext uri="{FF2B5EF4-FFF2-40B4-BE49-F238E27FC236}">
                <a16:creationId xmlns:a16="http://schemas.microsoft.com/office/drawing/2014/main" id="{662FE82F-9ECA-5768-E2DC-76B5C02B7963}"/>
              </a:ext>
            </a:extLst>
          </p:cNvPr>
          <p:cNvSpPr txBox="1"/>
          <p:nvPr/>
        </p:nvSpPr>
        <p:spPr>
          <a:xfrm>
            <a:off x="4361181" y="1929884"/>
            <a:ext cx="690880" cy="369332"/>
          </a:xfrm>
          <a:prstGeom prst="rect">
            <a:avLst/>
          </a:prstGeom>
          <a:noFill/>
        </p:spPr>
        <p:txBody>
          <a:bodyPr wrap="square" rtlCol="0">
            <a:spAutoFit/>
          </a:bodyPr>
          <a:lstStyle/>
          <a:p>
            <a:pPr algn="ctr"/>
            <a:r>
              <a:rPr lang="en-US" dirty="0"/>
              <a:t>No</a:t>
            </a:r>
          </a:p>
        </p:txBody>
      </p:sp>
      <p:sp>
        <p:nvSpPr>
          <p:cNvPr id="27" name="TextBox 26">
            <a:extLst>
              <a:ext uri="{FF2B5EF4-FFF2-40B4-BE49-F238E27FC236}">
                <a16:creationId xmlns:a16="http://schemas.microsoft.com/office/drawing/2014/main" id="{7795B356-465E-631B-7DD6-45AA633BFFAE}"/>
              </a:ext>
            </a:extLst>
          </p:cNvPr>
          <p:cNvSpPr txBox="1"/>
          <p:nvPr/>
        </p:nvSpPr>
        <p:spPr>
          <a:xfrm>
            <a:off x="2777490" y="4446230"/>
            <a:ext cx="1496061" cy="923330"/>
          </a:xfrm>
          <a:prstGeom prst="rect">
            <a:avLst/>
          </a:prstGeom>
          <a:noFill/>
        </p:spPr>
        <p:txBody>
          <a:bodyPr wrap="square" rtlCol="0">
            <a:spAutoFit/>
          </a:bodyPr>
          <a:lstStyle/>
          <a:p>
            <a:r>
              <a:rPr lang="en-US" dirty="0"/>
              <a:t>Review by Compliance Officer</a:t>
            </a:r>
          </a:p>
        </p:txBody>
      </p:sp>
      <p:sp>
        <p:nvSpPr>
          <p:cNvPr id="29" name="TextBox 28">
            <a:extLst>
              <a:ext uri="{FF2B5EF4-FFF2-40B4-BE49-F238E27FC236}">
                <a16:creationId xmlns:a16="http://schemas.microsoft.com/office/drawing/2014/main" id="{9A492BD4-37F8-006B-6503-21E72AEF5E26}"/>
              </a:ext>
            </a:extLst>
          </p:cNvPr>
          <p:cNvSpPr txBox="1"/>
          <p:nvPr/>
        </p:nvSpPr>
        <p:spPr>
          <a:xfrm>
            <a:off x="8948419" y="4700786"/>
            <a:ext cx="1496061" cy="646331"/>
          </a:xfrm>
          <a:prstGeom prst="rect">
            <a:avLst/>
          </a:prstGeom>
          <a:noFill/>
        </p:spPr>
        <p:txBody>
          <a:bodyPr wrap="square" rtlCol="0">
            <a:spAutoFit/>
          </a:bodyPr>
          <a:lstStyle/>
          <a:p>
            <a:r>
              <a:rPr lang="en-US" dirty="0"/>
              <a:t>Review by RTS Director</a:t>
            </a:r>
          </a:p>
        </p:txBody>
      </p:sp>
    </p:spTree>
    <p:extLst>
      <p:ext uri="{BB962C8B-B14F-4D97-AF65-F5344CB8AC3E}">
        <p14:creationId xmlns:p14="http://schemas.microsoft.com/office/powerpoint/2010/main" val="40460673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FE435-72F0-4C23-5E5F-0BA7F630CE00}"/>
              </a:ext>
            </a:extLst>
          </p:cNvPr>
          <p:cNvSpPr>
            <a:spLocks noGrp="1"/>
          </p:cNvSpPr>
          <p:nvPr>
            <p:ph type="title"/>
          </p:nvPr>
        </p:nvSpPr>
        <p:spPr/>
        <p:txBody>
          <a:bodyPr/>
          <a:lstStyle/>
          <a:p>
            <a:r>
              <a:rPr lang="en-US" dirty="0"/>
              <a:t>Operational Data Requests</a:t>
            </a:r>
          </a:p>
        </p:txBody>
      </p:sp>
      <p:sp>
        <p:nvSpPr>
          <p:cNvPr id="3" name="Content Placeholder 2">
            <a:extLst>
              <a:ext uri="{FF2B5EF4-FFF2-40B4-BE49-F238E27FC236}">
                <a16:creationId xmlns:a16="http://schemas.microsoft.com/office/drawing/2014/main" id="{07264AA3-791E-7478-D092-024D6649BA55}"/>
              </a:ext>
            </a:extLst>
          </p:cNvPr>
          <p:cNvSpPr>
            <a:spLocks noGrp="1"/>
          </p:cNvSpPr>
          <p:nvPr>
            <p:ph idx="1"/>
          </p:nvPr>
        </p:nvSpPr>
        <p:spPr>
          <a:xfrm>
            <a:off x="1024128" y="2763520"/>
            <a:ext cx="9720073" cy="3545840"/>
          </a:xfrm>
        </p:spPr>
        <p:txBody>
          <a:bodyPr/>
          <a:lstStyle/>
          <a:p>
            <a:pPr>
              <a:buFont typeface="Wingdings" pitchFamily="2" charset="2"/>
              <a:buChar char="§"/>
            </a:pPr>
            <a:r>
              <a:rPr lang="en-US" dirty="0"/>
              <a:t> Must attest that the data will not be used for research purposes – but can be converted into blanket IRB</a:t>
            </a:r>
          </a:p>
          <a:p>
            <a:pPr>
              <a:buFont typeface="Wingdings" pitchFamily="2" charset="2"/>
              <a:buChar char="§"/>
            </a:pPr>
            <a:r>
              <a:rPr lang="en-US" dirty="0"/>
              <a:t> Short description of project</a:t>
            </a:r>
          </a:p>
          <a:p>
            <a:pPr>
              <a:buFont typeface="Wingdings" pitchFamily="2" charset="2"/>
              <a:buChar char="§"/>
            </a:pPr>
            <a:r>
              <a:rPr lang="en-US" dirty="0"/>
              <a:t> Short description of requested data – list of common variables at </a:t>
            </a:r>
            <a:r>
              <a:rPr lang="en-US" b="0" i="0" dirty="0">
                <a:effectLst/>
                <a:latin typeface="Segoe UI" panose="020B0502040204020203" pitchFamily="34" charset="0"/>
                <a:hlinkClick r:id="rId2"/>
              </a:rPr>
              <a:t>https://kb.labmed.uw.edu/display/HOME/Data+Dictionary+for+Data+Requests</a:t>
            </a:r>
            <a:endParaRPr lang="en-US" dirty="0"/>
          </a:p>
        </p:txBody>
      </p:sp>
      <p:sp>
        <p:nvSpPr>
          <p:cNvPr id="4" name="TextBox 3">
            <a:extLst>
              <a:ext uri="{FF2B5EF4-FFF2-40B4-BE49-F238E27FC236}">
                <a16:creationId xmlns:a16="http://schemas.microsoft.com/office/drawing/2014/main" id="{FB13855A-8433-66CB-70DC-334F90598E85}"/>
              </a:ext>
            </a:extLst>
          </p:cNvPr>
          <p:cNvSpPr txBox="1"/>
          <p:nvPr/>
        </p:nvSpPr>
        <p:spPr>
          <a:xfrm>
            <a:off x="533400" y="1944469"/>
            <a:ext cx="11125200" cy="646331"/>
          </a:xfrm>
          <a:prstGeom prst="rect">
            <a:avLst/>
          </a:prstGeom>
          <a:noFill/>
        </p:spPr>
        <p:txBody>
          <a:bodyPr wrap="square" rtlCol="0">
            <a:spAutoFit/>
          </a:bodyPr>
          <a:lstStyle/>
          <a:p>
            <a:pPr algn="ctr"/>
            <a:r>
              <a:rPr lang="en-US" sz="3600" dirty="0">
                <a:hlinkClick r:id="rId3"/>
              </a:rPr>
              <a:t>https://bit.ly/dlmp-ops-data</a:t>
            </a:r>
            <a:r>
              <a:rPr lang="en-US" sz="3600" dirty="0"/>
              <a:t> </a:t>
            </a:r>
          </a:p>
        </p:txBody>
      </p:sp>
    </p:spTree>
    <p:extLst>
      <p:ext uri="{BB962C8B-B14F-4D97-AF65-F5344CB8AC3E}">
        <p14:creationId xmlns:p14="http://schemas.microsoft.com/office/powerpoint/2010/main" val="32198722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A6375-EF97-5698-EB05-4FC0CC16BCD0}"/>
              </a:ext>
            </a:extLst>
          </p:cNvPr>
          <p:cNvSpPr>
            <a:spLocks noGrp="1"/>
          </p:cNvSpPr>
          <p:nvPr>
            <p:ph type="title"/>
          </p:nvPr>
        </p:nvSpPr>
        <p:spPr/>
        <p:txBody>
          <a:bodyPr/>
          <a:lstStyle/>
          <a:p>
            <a:r>
              <a:rPr lang="en-US" dirty="0"/>
              <a:t>Research Requests Under Blanket IRB</a:t>
            </a:r>
          </a:p>
        </p:txBody>
      </p:sp>
      <p:sp>
        <p:nvSpPr>
          <p:cNvPr id="3" name="Content Placeholder 2">
            <a:extLst>
              <a:ext uri="{FF2B5EF4-FFF2-40B4-BE49-F238E27FC236}">
                <a16:creationId xmlns:a16="http://schemas.microsoft.com/office/drawing/2014/main" id="{C49DF0E5-BFE5-394A-52AF-6209497CC567}"/>
              </a:ext>
            </a:extLst>
          </p:cNvPr>
          <p:cNvSpPr>
            <a:spLocks noGrp="1"/>
          </p:cNvSpPr>
          <p:nvPr>
            <p:ph idx="1"/>
          </p:nvPr>
        </p:nvSpPr>
        <p:spPr/>
        <p:txBody>
          <a:bodyPr>
            <a:normAutofit/>
          </a:bodyPr>
          <a:lstStyle/>
          <a:p>
            <a:pPr>
              <a:buFont typeface="Wingdings" pitchFamily="2" charset="2"/>
              <a:buChar char="§"/>
            </a:pPr>
            <a:r>
              <a:rPr lang="en-US" dirty="0"/>
              <a:t> Blanket IRB is used for studies not funded by an external grant that are retrospective in nature and only require data from electronic systems </a:t>
            </a:r>
          </a:p>
          <a:p>
            <a:pPr>
              <a:buFont typeface="Wingdings" pitchFamily="2" charset="2"/>
              <a:buChar char="§"/>
            </a:pPr>
            <a:r>
              <a:rPr lang="en-US" dirty="0"/>
              <a:t> Requests can be made through operational request form – but make a note that there is intent to use the blanket IRB</a:t>
            </a:r>
          </a:p>
          <a:p>
            <a:pPr>
              <a:buFont typeface="Wingdings" pitchFamily="2" charset="2"/>
              <a:buChar char="§"/>
            </a:pPr>
            <a:r>
              <a:rPr lang="en-US" dirty="0"/>
              <a:t> Training and sign off on blanket IRB access is required</a:t>
            </a:r>
          </a:p>
          <a:p>
            <a:pPr>
              <a:buFont typeface="Wingdings" pitchFamily="2" charset="2"/>
              <a:buChar char="§"/>
            </a:pPr>
            <a:r>
              <a:rPr lang="en-US" dirty="0"/>
              <a:t> When specific charts are reviewed as part of the research, this should be recorded on the Accounting of Disclosures form and submitted </a:t>
            </a:r>
          </a:p>
        </p:txBody>
      </p:sp>
    </p:spTree>
    <p:extLst>
      <p:ext uri="{BB962C8B-B14F-4D97-AF65-F5344CB8AC3E}">
        <p14:creationId xmlns:p14="http://schemas.microsoft.com/office/powerpoint/2010/main" val="179739099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A1698-4E07-5A3E-CCA4-5E742CF07D46}"/>
              </a:ext>
            </a:extLst>
          </p:cNvPr>
          <p:cNvSpPr>
            <a:spLocks noGrp="1"/>
          </p:cNvSpPr>
          <p:nvPr>
            <p:ph type="title"/>
          </p:nvPr>
        </p:nvSpPr>
        <p:spPr/>
        <p:txBody>
          <a:bodyPr/>
          <a:lstStyle/>
          <a:p>
            <a:r>
              <a:rPr lang="en-US" dirty="0"/>
              <a:t>Other Research Requests</a:t>
            </a:r>
          </a:p>
        </p:txBody>
      </p:sp>
      <p:sp>
        <p:nvSpPr>
          <p:cNvPr id="3" name="Content Placeholder 2">
            <a:extLst>
              <a:ext uri="{FF2B5EF4-FFF2-40B4-BE49-F238E27FC236}">
                <a16:creationId xmlns:a16="http://schemas.microsoft.com/office/drawing/2014/main" id="{8111D85E-E18E-AAA7-FE4F-EEDBB7152218}"/>
              </a:ext>
            </a:extLst>
          </p:cNvPr>
          <p:cNvSpPr>
            <a:spLocks noGrp="1"/>
          </p:cNvSpPr>
          <p:nvPr>
            <p:ph idx="1"/>
          </p:nvPr>
        </p:nvSpPr>
        <p:spPr/>
        <p:txBody>
          <a:bodyPr/>
          <a:lstStyle/>
          <a:p>
            <a:pPr>
              <a:buFont typeface="Wingdings" pitchFamily="2" charset="2"/>
              <a:buChar char="§"/>
            </a:pPr>
            <a:r>
              <a:rPr lang="en-US" dirty="0"/>
              <a:t> Other research requests that are focused on lab/path data can be submitted to Research Testing Services: </a:t>
            </a:r>
            <a:r>
              <a:rPr lang="en-US" b="0" i="0" u="sng" dirty="0">
                <a:solidFill>
                  <a:srgbClr val="0078D7"/>
                </a:solidFill>
                <a:effectLst/>
                <a:latin typeface="Calibri" panose="020F0502020204030204" pitchFamily="34" charset="0"/>
                <a:hlinkClick r:id="rId2" tooltip="https://urldefense.com/v3/__https://redcap.link/DLMPResearchDataRequestForm__;!!K-Hz7m0Vt54!nSJO8MXfAsxZqsZ79UxXfjkck-dwSlk-E5wWYOphM_rQ33lK2T_XgGbO-SyFONvv8VE-aqgbWc1ip1ao$"/>
              </a:rPr>
              <a:t>https://redcap.link/DLMPResearchDataRequestForm</a:t>
            </a:r>
            <a:endParaRPr lang="en-US" b="0" i="0" u="sng" dirty="0">
              <a:solidFill>
                <a:srgbClr val="0078D7"/>
              </a:solidFill>
              <a:effectLst/>
              <a:latin typeface="Calibri" panose="020F0502020204030204" pitchFamily="34" charset="0"/>
            </a:endParaRPr>
          </a:p>
          <a:p>
            <a:pPr>
              <a:buFont typeface="Wingdings" pitchFamily="2" charset="2"/>
              <a:buChar char="§"/>
            </a:pPr>
            <a:r>
              <a:rPr lang="en-US" u="sng" dirty="0">
                <a:solidFill>
                  <a:srgbClr val="0078D7"/>
                </a:solidFill>
                <a:latin typeface="Calibri" panose="020F0502020204030204" pitchFamily="34" charset="0"/>
              </a:rPr>
              <a:t> </a:t>
            </a:r>
            <a:r>
              <a:rPr lang="en-US" dirty="0"/>
              <a:t>For studies that have their own IRB – typically externally funded studies or those that have requirements beyond data</a:t>
            </a:r>
          </a:p>
          <a:p>
            <a:pPr>
              <a:buFont typeface="Wingdings" pitchFamily="2" charset="2"/>
              <a:buChar char="§"/>
            </a:pPr>
            <a:r>
              <a:rPr lang="en-US" dirty="0"/>
              <a:t> Review ensures that the scope of data requested aligns with the IRB documentation</a:t>
            </a:r>
          </a:p>
        </p:txBody>
      </p:sp>
    </p:spTree>
    <p:extLst>
      <p:ext uri="{BB962C8B-B14F-4D97-AF65-F5344CB8AC3E}">
        <p14:creationId xmlns:p14="http://schemas.microsoft.com/office/powerpoint/2010/main" val="30620174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5C8D8-B509-6B9D-4352-1D5954C96C4A}"/>
              </a:ext>
            </a:extLst>
          </p:cNvPr>
          <p:cNvSpPr>
            <a:spLocks noGrp="1"/>
          </p:cNvSpPr>
          <p:nvPr>
            <p:ph type="title"/>
          </p:nvPr>
        </p:nvSpPr>
        <p:spPr/>
        <p:txBody>
          <a:bodyPr/>
          <a:lstStyle/>
          <a:p>
            <a:r>
              <a:rPr lang="en-US" dirty="0"/>
              <a:t>Apply the Tidy Data Framework When Requesting Data</a:t>
            </a:r>
          </a:p>
        </p:txBody>
      </p:sp>
      <p:sp>
        <p:nvSpPr>
          <p:cNvPr id="3" name="Content Placeholder 2">
            <a:extLst>
              <a:ext uri="{FF2B5EF4-FFF2-40B4-BE49-F238E27FC236}">
                <a16:creationId xmlns:a16="http://schemas.microsoft.com/office/drawing/2014/main" id="{DE81D926-366C-1083-03C9-3324FBFC7855}"/>
              </a:ext>
            </a:extLst>
          </p:cNvPr>
          <p:cNvSpPr>
            <a:spLocks noGrp="1"/>
          </p:cNvSpPr>
          <p:nvPr>
            <p:ph idx="1"/>
          </p:nvPr>
        </p:nvSpPr>
        <p:spPr/>
        <p:txBody>
          <a:bodyPr>
            <a:normAutofit/>
          </a:bodyPr>
          <a:lstStyle/>
          <a:p>
            <a:pPr>
              <a:buFont typeface="Wingdings" pitchFamily="2" charset="2"/>
              <a:buChar char="§"/>
            </a:pPr>
            <a:r>
              <a:rPr lang="en-US" sz="2400" dirty="0"/>
              <a:t> Consider which variables (data elements) you will need for your data request</a:t>
            </a:r>
          </a:p>
          <a:p>
            <a:pPr>
              <a:buFont typeface="Wingdings" pitchFamily="2" charset="2"/>
              <a:buChar char="§"/>
            </a:pPr>
            <a:r>
              <a:rPr lang="en-US" sz="2400" dirty="0"/>
              <a:t> Then determine how a data analyst will know which observations will be included</a:t>
            </a:r>
          </a:p>
          <a:p>
            <a:pPr lvl="1">
              <a:buFont typeface="Wingdings" pitchFamily="2" charset="2"/>
              <a:buChar char="§"/>
            </a:pPr>
            <a:r>
              <a:rPr lang="en-US" sz="2200" dirty="0"/>
              <a:t> Inclusion criteria – how will you go from a whole population to a subpopulation?</a:t>
            </a:r>
          </a:p>
          <a:p>
            <a:pPr lvl="1">
              <a:buFont typeface="Wingdings" pitchFamily="2" charset="2"/>
              <a:buChar char="§"/>
            </a:pPr>
            <a:r>
              <a:rPr lang="en-US" sz="2200" dirty="0"/>
              <a:t> Common criteria: specific orders, specific test values, age range, set of locations</a:t>
            </a:r>
          </a:p>
          <a:p>
            <a:pPr>
              <a:buFont typeface="Wingdings" pitchFamily="2" charset="2"/>
              <a:buChar char="§"/>
            </a:pPr>
            <a:r>
              <a:rPr lang="en-US" sz="2400" dirty="0"/>
              <a:t> Lab data often already stored in a tidy data format</a:t>
            </a:r>
          </a:p>
        </p:txBody>
      </p:sp>
    </p:spTree>
    <p:extLst>
      <p:ext uri="{BB962C8B-B14F-4D97-AF65-F5344CB8AC3E}">
        <p14:creationId xmlns:p14="http://schemas.microsoft.com/office/powerpoint/2010/main" val="3289130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59575C-CD62-4424-2E71-2D499D7D0B04}"/>
              </a:ext>
            </a:extLst>
          </p:cNvPr>
          <p:cNvSpPr>
            <a:spLocks noGrp="1"/>
          </p:cNvSpPr>
          <p:nvPr>
            <p:ph type="title"/>
          </p:nvPr>
        </p:nvSpPr>
        <p:spPr/>
        <p:txBody>
          <a:bodyPr/>
          <a:lstStyle/>
          <a:p>
            <a:r>
              <a:rPr lang="en-US" dirty="0"/>
              <a:t>Tips for Generating Your Own Data</a:t>
            </a:r>
          </a:p>
        </p:txBody>
      </p:sp>
    </p:spTree>
    <p:extLst>
      <p:ext uri="{BB962C8B-B14F-4D97-AF65-F5344CB8AC3E}">
        <p14:creationId xmlns:p14="http://schemas.microsoft.com/office/powerpoint/2010/main" val="305526402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01887-C3BB-18DA-1284-658390A66127}"/>
              </a:ext>
            </a:extLst>
          </p:cNvPr>
          <p:cNvSpPr>
            <a:spLocks noGrp="1"/>
          </p:cNvSpPr>
          <p:nvPr>
            <p:ph type="title"/>
          </p:nvPr>
        </p:nvSpPr>
        <p:spPr/>
        <p:txBody>
          <a:bodyPr/>
          <a:lstStyle/>
          <a:p>
            <a:r>
              <a:rPr lang="en-US" dirty="0"/>
              <a:t>Building your own data set</a:t>
            </a:r>
          </a:p>
        </p:txBody>
      </p:sp>
      <p:sp>
        <p:nvSpPr>
          <p:cNvPr id="3" name="Content Placeholder 2">
            <a:extLst>
              <a:ext uri="{FF2B5EF4-FFF2-40B4-BE49-F238E27FC236}">
                <a16:creationId xmlns:a16="http://schemas.microsoft.com/office/drawing/2014/main" id="{2304798A-CD0A-BF24-9602-3B859D5E059D}"/>
              </a:ext>
            </a:extLst>
          </p:cNvPr>
          <p:cNvSpPr>
            <a:spLocks noGrp="1"/>
          </p:cNvSpPr>
          <p:nvPr>
            <p:ph idx="1"/>
          </p:nvPr>
        </p:nvSpPr>
        <p:spPr/>
        <p:txBody>
          <a:bodyPr>
            <a:normAutofit/>
          </a:bodyPr>
          <a:lstStyle/>
          <a:p>
            <a:pPr>
              <a:buFont typeface="Wingdings" pitchFamily="2" charset="2"/>
              <a:buChar char="§"/>
            </a:pPr>
            <a:r>
              <a:rPr lang="en-US" sz="2800" dirty="0"/>
              <a:t> Data analysis projects beyond a certain complexity require creating your own variables or data frames (tables/spreadsheets)</a:t>
            </a:r>
          </a:p>
          <a:p>
            <a:pPr>
              <a:buFont typeface="Wingdings" pitchFamily="2" charset="2"/>
              <a:buChar char="§"/>
            </a:pPr>
            <a:r>
              <a:rPr lang="en-US" sz="2800" dirty="0"/>
              <a:t> In addition to building tidy data sets, consider steps to make future analysis easier</a:t>
            </a:r>
          </a:p>
        </p:txBody>
      </p:sp>
    </p:spTree>
    <p:extLst>
      <p:ext uri="{BB962C8B-B14F-4D97-AF65-F5344CB8AC3E}">
        <p14:creationId xmlns:p14="http://schemas.microsoft.com/office/powerpoint/2010/main" val="17952356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7B73F-959C-4D3B-E413-F17B7E14F484}"/>
              </a:ext>
            </a:extLst>
          </p:cNvPr>
          <p:cNvSpPr>
            <a:spLocks noGrp="1"/>
          </p:cNvSpPr>
          <p:nvPr>
            <p:ph type="title"/>
          </p:nvPr>
        </p:nvSpPr>
        <p:spPr/>
        <p:txBody>
          <a:bodyPr/>
          <a:lstStyle/>
          <a:p>
            <a:r>
              <a:rPr lang="en-US" dirty="0"/>
              <a:t>Naming Variables</a:t>
            </a:r>
          </a:p>
        </p:txBody>
      </p:sp>
      <p:sp>
        <p:nvSpPr>
          <p:cNvPr id="3" name="Content Placeholder 2">
            <a:extLst>
              <a:ext uri="{FF2B5EF4-FFF2-40B4-BE49-F238E27FC236}">
                <a16:creationId xmlns:a16="http://schemas.microsoft.com/office/drawing/2014/main" id="{F68FA798-22F4-F6A2-8D06-BFB495304EC5}"/>
              </a:ext>
            </a:extLst>
          </p:cNvPr>
          <p:cNvSpPr>
            <a:spLocks noGrp="1"/>
          </p:cNvSpPr>
          <p:nvPr>
            <p:ph idx="1"/>
          </p:nvPr>
        </p:nvSpPr>
        <p:spPr>
          <a:xfrm>
            <a:off x="1024128" y="2285999"/>
            <a:ext cx="9720073" cy="4484451"/>
          </a:xfrm>
        </p:spPr>
        <p:txBody>
          <a:bodyPr>
            <a:normAutofit/>
          </a:bodyPr>
          <a:lstStyle/>
          <a:p>
            <a:pPr>
              <a:buFont typeface="Wingdings" pitchFamily="2" charset="2"/>
              <a:buChar char="§"/>
            </a:pPr>
            <a:r>
              <a:rPr lang="en-US" sz="2400" dirty="0"/>
              <a:t> Use variable (column) names that are easy for someone not performing your analysis to understand</a:t>
            </a:r>
          </a:p>
          <a:p>
            <a:pPr lvl="1">
              <a:buFont typeface="Wingdings" pitchFamily="2" charset="2"/>
              <a:buChar char="§"/>
            </a:pPr>
            <a:r>
              <a:rPr lang="en-US" sz="2200" dirty="0"/>
              <a:t> “</a:t>
            </a:r>
            <a:r>
              <a:rPr lang="en-US" sz="2200" dirty="0" err="1"/>
              <a:t>result_value</a:t>
            </a:r>
            <a:r>
              <a:rPr lang="en-US" sz="2200" dirty="0"/>
              <a:t>” as opposed to “x”</a:t>
            </a:r>
          </a:p>
          <a:p>
            <a:pPr lvl="1">
              <a:buFont typeface="Wingdings" pitchFamily="2" charset="2"/>
              <a:buChar char="§"/>
            </a:pPr>
            <a:r>
              <a:rPr lang="en-US" sz="2200" dirty="0"/>
              <a:t> “</a:t>
            </a:r>
            <a:r>
              <a:rPr lang="en-US" sz="2200" dirty="0" err="1"/>
              <a:t>collection_time</a:t>
            </a:r>
            <a:r>
              <a:rPr lang="en-US" sz="2200" dirty="0"/>
              <a:t>” instead of “time”</a:t>
            </a:r>
          </a:p>
          <a:p>
            <a:pPr>
              <a:buFont typeface="Wingdings" pitchFamily="2" charset="2"/>
              <a:buChar char="§"/>
            </a:pPr>
            <a:r>
              <a:rPr lang="en-US" sz="2400" dirty="0"/>
              <a:t> Stick to naming that will make it easier for a computer to read the data</a:t>
            </a:r>
          </a:p>
          <a:p>
            <a:pPr lvl="1">
              <a:buFont typeface="Wingdings" pitchFamily="2" charset="2"/>
              <a:buChar char="§"/>
            </a:pPr>
            <a:r>
              <a:rPr lang="en-US" sz="2400" dirty="0"/>
              <a:t> </a:t>
            </a:r>
            <a:r>
              <a:rPr lang="en-US" sz="2200" dirty="0"/>
              <a:t>Avoid spaces in names: “</a:t>
            </a:r>
            <a:r>
              <a:rPr lang="en-US" sz="2200" dirty="0" err="1"/>
              <a:t>result_value</a:t>
            </a:r>
            <a:r>
              <a:rPr lang="en-US" sz="2200" dirty="0"/>
              <a:t>” instead of “result value” (space has meaning in languages like R)</a:t>
            </a:r>
          </a:p>
          <a:p>
            <a:pPr>
              <a:buFont typeface="Wingdings" pitchFamily="2" charset="2"/>
              <a:buChar char="§"/>
            </a:pPr>
            <a:r>
              <a:rPr lang="en-US" sz="2400" dirty="0"/>
              <a:t> All lowercase (or uppercase) will be easier for you to type, even if it is not easier for the computer to parse</a:t>
            </a:r>
          </a:p>
        </p:txBody>
      </p:sp>
    </p:spTree>
    <p:extLst>
      <p:ext uri="{BB962C8B-B14F-4D97-AF65-F5344CB8AC3E}">
        <p14:creationId xmlns:p14="http://schemas.microsoft.com/office/powerpoint/2010/main" val="119468649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BE4D5-349C-0A29-8422-F31DFD817F65}"/>
              </a:ext>
            </a:extLst>
          </p:cNvPr>
          <p:cNvSpPr>
            <a:spLocks noGrp="1"/>
          </p:cNvSpPr>
          <p:nvPr>
            <p:ph type="title"/>
          </p:nvPr>
        </p:nvSpPr>
        <p:spPr/>
        <p:txBody>
          <a:bodyPr/>
          <a:lstStyle/>
          <a:p>
            <a:r>
              <a:rPr lang="en-US" dirty="0"/>
              <a:t>Respect Data Types When Creating Variables</a:t>
            </a:r>
          </a:p>
        </p:txBody>
      </p:sp>
      <p:sp>
        <p:nvSpPr>
          <p:cNvPr id="3" name="Content Placeholder 2">
            <a:extLst>
              <a:ext uri="{FF2B5EF4-FFF2-40B4-BE49-F238E27FC236}">
                <a16:creationId xmlns:a16="http://schemas.microsoft.com/office/drawing/2014/main" id="{747A5E0B-CF63-1269-3AFA-90019EFCAA16}"/>
              </a:ext>
            </a:extLst>
          </p:cNvPr>
          <p:cNvSpPr>
            <a:spLocks noGrp="1"/>
          </p:cNvSpPr>
          <p:nvPr>
            <p:ph idx="1"/>
          </p:nvPr>
        </p:nvSpPr>
        <p:spPr>
          <a:xfrm>
            <a:off x="1024128" y="2286000"/>
            <a:ext cx="9720073" cy="1060315"/>
          </a:xfrm>
        </p:spPr>
        <p:txBody>
          <a:bodyPr/>
          <a:lstStyle/>
          <a:p>
            <a:pPr marL="0" indent="0">
              <a:buNone/>
            </a:pPr>
            <a:r>
              <a:rPr lang="en-US" dirty="0"/>
              <a:t>Variable inspection and summarization is much easier (and less error prone) if known data types are used</a:t>
            </a:r>
          </a:p>
        </p:txBody>
      </p:sp>
      <p:graphicFrame>
        <p:nvGraphicFramePr>
          <p:cNvPr id="4" name="Table 3">
            <a:extLst>
              <a:ext uri="{FF2B5EF4-FFF2-40B4-BE49-F238E27FC236}">
                <a16:creationId xmlns:a16="http://schemas.microsoft.com/office/drawing/2014/main" id="{745A9E43-2E86-EC92-89EA-BD35121C5E00}"/>
              </a:ext>
            </a:extLst>
          </p:cNvPr>
          <p:cNvGraphicFramePr>
            <a:graphicFrameLocks noGrp="1"/>
          </p:cNvGraphicFramePr>
          <p:nvPr/>
        </p:nvGraphicFramePr>
        <p:xfrm>
          <a:off x="2281067" y="3681419"/>
          <a:ext cx="2340990" cy="2609394"/>
        </p:xfrm>
        <a:graphic>
          <a:graphicData uri="http://schemas.openxmlformats.org/drawingml/2006/table">
            <a:tbl>
              <a:tblPr firstRow="1" bandRow="1">
                <a:tableStyleId>{5C22544A-7EE6-4342-B048-85BDC9FD1C3A}</a:tableStyleId>
              </a:tblPr>
              <a:tblGrid>
                <a:gridCol w="1170495">
                  <a:extLst>
                    <a:ext uri="{9D8B030D-6E8A-4147-A177-3AD203B41FA5}">
                      <a16:colId xmlns:a16="http://schemas.microsoft.com/office/drawing/2014/main" val="4053945047"/>
                    </a:ext>
                  </a:extLst>
                </a:gridCol>
                <a:gridCol w="1170495">
                  <a:extLst>
                    <a:ext uri="{9D8B030D-6E8A-4147-A177-3AD203B41FA5}">
                      <a16:colId xmlns:a16="http://schemas.microsoft.com/office/drawing/2014/main" val="1399958360"/>
                    </a:ext>
                  </a:extLst>
                </a:gridCol>
              </a:tblGrid>
              <a:tr h="434899">
                <a:tc>
                  <a:txBody>
                    <a:bodyPr/>
                    <a:lstStyle/>
                    <a:p>
                      <a:r>
                        <a:rPr lang="en-US" err="1"/>
                        <a:t>run_id</a:t>
                      </a:r>
                      <a:endParaRPr lang="en-US"/>
                    </a:p>
                  </a:txBody>
                  <a:tcPr/>
                </a:tc>
                <a:tc>
                  <a:txBody>
                    <a:bodyPr/>
                    <a:lstStyle/>
                    <a:p>
                      <a:r>
                        <a:rPr lang="en-US"/>
                        <a:t>value</a:t>
                      </a:r>
                    </a:p>
                  </a:txBody>
                  <a:tcPr/>
                </a:tc>
                <a:extLst>
                  <a:ext uri="{0D108BD9-81ED-4DB2-BD59-A6C34878D82A}">
                    <a16:rowId xmlns:a16="http://schemas.microsoft.com/office/drawing/2014/main" val="578032586"/>
                  </a:ext>
                </a:extLst>
              </a:tr>
              <a:tr h="434899">
                <a:tc>
                  <a:txBody>
                    <a:bodyPr/>
                    <a:lstStyle/>
                    <a:p>
                      <a:r>
                        <a:rPr lang="en-US"/>
                        <a:t>1</a:t>
                      </a:r>
                    </a:p>
                  </a:txBody>
                  <a:tcPr/>
                </a:tc>
                <a:tc>
                  <a:txBody>
                    <a:bodyPr/>
                    <a:lstStyle/>
                    <a:p>
                      <a:r>
                        <a:rPr lang="en-US"/>
                        <a:t>5</a:t>
                      </a:r>
                    </a:p>
                  </a:txBody>
                  <a:tcPr/>
                </a:tc>
                <a:extLst>
                  <a:ext uri="{0D108BD9-81ED-4DB2-BD59-A6C34878D82A}">
                    <a16:rowId xmlns:a16="http://schemas.microsoft.com/office/drawing/2014/main" val="3274274136"/>
                  </a:ext>
                </a:extLst>
              </a:tr>
              <a:tr h="434899">
                <a:tc>
                  <a:txBody>
                    <a:bodyPr/>
                    <a:lstStyle/>
                    <a:p>
                      <a:r>
                        <a:rPr lang="en-US"/>
                        <a:t>2</a:t>
                      </a:r>
                    </a:p>
                  </a:txBody>
                  <a:tcPr/>
                </a:tc>
                <a:tc>
                  <a:txBody>
                    <a:bodyPr/>
                    <a:lstStyle/>
                    <a:p>
                      <a:r>
                        <a:rPr lang="en-US"/>
                        <a:t>cancelled</a:t>
                      </a:r>
                    </a:p>
                  </a:txBody>
                  <a:tcPr/>
                </a:tc>
                <a:extLst>
                  <a:ext uri="{0D108BD9-81ED-4DB2-BD59-A6C34878D82A}">
                    <a16:rowId xmlns:a16="http://schemas.microsoft.com/office/drawing/2014/main" val="1910581578"/>
                  </a:ext>
                </a:extLst>
              </a:tr>
              <a:tr h="434899">
                <a:tc>
                  <a:txBody>
                    <a:bodyPr/>
                    <a:lstStyle/>
                    <a:p>
                      <a:r>
                        <a:rPr lang="en-US"/>
                        <a:t>3</a:t>
                      </a:r>
                    </a:p>
                  </a:txBody>
                  <a:tcPr/>
                </a:tc>
                <a:tc>
                  <a:txBody>
                    <a:bodyPr/>
                    <a:lstStyle/>
                    <a:p>
                      <a:r>
                        <a:rPr lang="en-US"/>
                        <a:t>11</a:t>
                      </a:r>
                    </a:p>
                  </a:txBody>
                  <a:tcPr/>
                </a:tc>
                <a:extLst>
                  <a:ext uri="{0D108BD9-81ED-4DB2-BD59-A6C34878D82A}">
                    <a16:rowId xmlns:a16="http://schemas.microsoft.com/office/drawing/2014/main" val="677453352"/>
                  </a:ext>
                </a:extLst>
              </a:tr>
              <a:tr h="434899">
                <a:tc>
                  <a:txBody>
                    <a:bodyPr/>
                    <a:lstStyle/>
                    <a:p>
                      <a:r>
                        <a:rPr lang="en-US"/>
                        <a:t>4</a:t>
                      </a:r>
                    </a:p>
                  </a:txBody>
                  <a:tcPr/>
                </a:tc>
                <a:tc>
                  <a:txBody>
                    <a:bodyPr/>
                    <a:lstStyle/>
                    <a:p>
                      <a:r>
                        <a:rPr lang="en-US"/>
                        <a:t>&lt; 2</a:t>
                      </a:r>
                    </a:p>
                  </a:txBody>
                  <a:tcPr/>
                </a:tc>
                <a:extLst>
                  <a:ext uri="{0D108BD9-81ED-4DB2-BD59-A6C34878D82A}">
                    <a16:rowId xmlns:a16="http://schemas.microsoft.com/office/drawing/2014/main" val="3124961528"/>
                  </a:ext>
                </a:extLst>
              </a:tr>
              <a:tr h="434899">
                <a:tc>
                  <a:txBody>
                    <a:bodyPr/>
                    <a:lstStyle/>
                    <a:p>
                      <a:r>
                        <a:rPr lang="en-US"/>
                        <a:t>5</a:t>
                      </a:r>
                    </a:p>
                  </a:txBody>
                  <a:tcPr/>
                </a:tc>
                <a:tc>
                  <a:txBody>
                    <a:bodyPr/>
                    <a:lstStyle/>
                    <a:p>
                      <a:r>
                        <a:rPr lang="en-US"/>
                        <a:t>4</a:t>
                      </a:r>
                    </a:p>
                  </a:txBody>
                  <a:tcPr/>
                </a:tc>
                <a:extLst>
                  <a:ext uri="{0D108BD9-81ED-4DB2-BD59-A6C34878D82A}">
                    <a16:rowId xmlns:a16="http://schemas.microsoft.com/office/drawing/2014/main" val="1424318508"/>
                  </a:ext>
                </a:extLst>
              </a:tr>
            </a:tbl>
          </a:graphicData>
        </a:graphic>
      </p:graphicFrame>
      <p:graphicFrame>
        <p:nvGraphicFramePr>
          <p:cNvPr id="5" name="Table 4">
            <a:extLst>
              <a:ext uri="{FF2B5EF4-FFF2-40B4-BE49-F238E27FC236}">
                <a16:creationId xmlns:a16="http://schemas.microsoft.com/office/drawing/2014/main" id="{EA8B0194-B8E4-9B1D-B00E-92F9F9B8ADCD}"/>
              </a:ext>
            </a:extLst>
          </p:cNvPr>
          <p:cNvGraphicFramePr>
            <a:graphicFrameLocks noGrp="1"/>
          </p:cNvGraphicFramePr>
          <p:nvPr/>
        </p:nvGraphicFramePr>
        <p:xfrm>
          <a:off x="6096000" y="3663390"/>
          <a:ext cx="3399714" cy="2609394"/>
        </p:xfrm>
        <a:graphic>
          <a:graphicData uri="http://schemas.openxmlformats.org/drawingml/2006/table">
            <a:tbl>
              <a:tblPr firstRow="1" bandRow="1">
                <a:tableStyleId>{5C22544A-7EE6-4342-B048-85BDC9FD1C3A}</a:tableStyleId>
              </a:tblPr>
              <a:tblGrid>
                <a:gridCol w="1133238">
                  <a:extLst>
                    <a:ext uri="{9D8B030D-6E8A-4147-A177-3AD203B41FA5}">
                      <a16:colId xmlns:a16="http://schemas.microsoft.com/office/drawing/2014/main" val="4053945047"/>
                    </a:ext>
                  </a:extLst>
                </a:gridCol>
                <a:gridCol w="1133238">
                  <a:extLst>
                    <a:ext uri="{9D8B030D-6E8A-4147-A177-3AD203B41FA5}">
                      <a16:colId xmlns:a16="http://schemas.microsoft.com/office/drawing/2014/main" val="1399958360"/>
                    </a:ext>
                  </a:extLst>
                </a:gridCol>
                <a:gridCol w="1133238">
                  <a:extLst>
                    <a:ext uri="{9D8B030D-6E8A-4147-A177-3AD203B41FA5}">
                      <a16:colId xmlns:a16="http://schemas.microsoft.com/office/drawing/2014/main" val="702600467"/>
                    </a:ext>
                  </a:extLst>
                </a:gridCol>
              </a:tblGrid>
              <a:tr h="434899">
                <a:tc>
                  <a:txBody>
                    <a:bodyPr/>
                    <a:lstStyle/>
                    <a:p>
                      <a:r>
                        <a:rPr lang="en-US" err="1"/>
                        <a:t>run_id</a:t>
                      </a:r>
                      <a:endParaRPr lang="en-US"/>
                    </a:p>
                  </a:txBody>
                  <a:tcPr/>
                </a:tc>
                <a:tc>
                  <a:txBody>
                    <a:bodyPr/>
                    <a:lstStyle/>
                    <a:p>
                      <a:r>
                        <a:rPr lang="en-US"/>
                        <a:t>value</a:t>
                      </a:r>
                    </a:p>
                  </a:txBody>
                  <a:tcPr/>
                </a:tc>
                <a:tc>
                  <a:txBody>
                    <a:bodyPr/>
                    <a:lstStyle/>
                    <a:p>
                      <a:r>
                        <a:rPr lang="en-US"/>
                        <a:t>comment</a:t>
                      </a:r>
                    </a:p>
                  </a:txBody>
                  <a:tcPr/>
                </a:tc>
                <a:extLst>
                  <a:ext uri="{0D108BD9-81ED-4DB2-BD59-A6C34878D82A}">
                    <a16:rowId xmlns:a16="http://schemas.microsoft.com/office/drawing/2014/main" val="578032586"/>
                  </a:ext>
                </a:extLst>
              </a:tr>
              <a:tr h="434899">
                <a:tc>
                  <a:txBody>
                    <a:bodyPr/>
                    <a:lstStyle/>
                    <a:p>
                      <a:r>
                        <a:rPr lang="en-US"/>
                        <a:t>1</a:t>
                      </a:r>
                    </a:p>
                  </a:txBody>
                  <a:tcPr/>
                </a:tc>
                <a:tc>
                  <a:txBody>
                    <a:bodyPr/>
                    <a:lstStyle/>
                    <a:p>
                      <a:r>
                        <a:rPr lang="en-US"/>
                        <a:t>5</a:t>
                      </a:r>
                    </a:p>
                  </a:txBody>
                  <a:tcPr/>
                </a:tc>
                <a:tc>
                  <a:txBody>
                    <a:bodyPr/>
                    <a:lstStyle/>
                    <a:p>
                      <a:endParaRPr lang="en-US"/>
                    </a:p>
                  </a:txBody>
                  <a:tcPr/>
                </a:tc>
                <a:extLst>
                  <a:ext uri="{0D108BD9-81ED-4DB2-BD59-A6C34878D82A}">
                    <a16:rowId xmlns:a16="http://schemas.microsoft.com/office/drawing/2014/main" val="3274274136"/>
                  </a:ext>
                </a:extLst>
              </a:tr>
              <a:tr h="434899">
                <a:tc>
                  <a:txBody>
                    <a:bodyPr/>
                    <a:lstStyle/>
                    <a:p>
                      <a:r>
                        <a:rPr lang="en-US"/>
                        <a:t>2</a:t>
                      </a:r>
                    </a:p>
                  </a:txBody>
                  <a:tcPr/>
                </a:tc>
                <a:tc>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cancelled</a:t>
                      </a:r>
                    </a:p>
                  </a:txBody>
                  <a:tcPr/>
                </a:tc>
                <a:extLst>
                  <a:ext uri="{0D108BD9-81ED-4DB2-BD59-A6C34878D82A}">
                    <a16:rowId xmlns:a16="http://schemas.microsoft.com/office/drawing/2014/main" val="1910581578"/>
                  </a:ext>
                </a:extLst>
              </a:tr>
              <a:tr h="434899">
                <a:tc>
                  <a:txBody>
                    <a:bodyPr/>
                    <a:lstStyle/>
                    <a:p>
                      <a:r>
                        <a:rPr lang="en-US"/>
                        <a:t>3</a:t>
                      </a:r>
                    </a:p>
                  </a:txBody>
                  <a:tcPr/>
                </a:tc>
                <a:tc>
                  <a:txBody>
                    <a:bodyPr/>
                    <a:lstStyle/>
                    <a:p>
                      <a:r>
                        <a:rPr lang="en-US"/>
                        <a:t>11</a:t>
                      </a:r>
                    </a:p>
                  </a:txBody>
                  <a:tcPr/>
                </a:tc>
                <a:tc>
                  <a:txBody>
                    <a:bodyPr/>
                    <a:lstStyle/>
                    <a:p>
                      <a:endParaRPr lang="en-US"/>
                    </a:p>
                  </a:txBody>
                  <a:tcPr/>
                </a:tc>
                <a:extLst>
                  <a:ext uri="{0D108BD9-81ED-4DB2-BD59-A6C34878D82A}">
                    <a16:rowId xmlns:a16="http://schemas.microsoft.com/office/drawing/2014/main" val="677453352"/>
                  </a:ext>
                </a:extLst>
              </a:tr>
              <a:tr h="434899">
                <a:tc>
                  <a:txBody>
                    <a:bodyPr/>
                    <a:lstStyle/>
                    <a:p>
                      <a:r>
                        <a:rPr lang="en-US"/>
                        <a:t>4</a:t>
                      </a:r>
                    </a:p>
                  </a:txBody>
                  <a:tcPr/>
                </a:tc>
                <a:tc>
                  <a:txBody>
                    <a:bodyPr/>
                    <a:lstStyle/>
                    <a:p>
                      <a:endParaRPr lang="en-US"/>
                    </a:p>
                  </a:txBody>
                  <a:tcPr/>
                </a:tc>
                <a:tc>
                  <a:txBody>
                    <a:bodyPr/>
                    <a:lstStyle/>
                    <a:p>
                      <a:r>
                        <a:rPr lang="en-US"/>
                        <a:t>&lt; 2</a:t>
                      </a:r>
                    </a:p>
                  </a:txBody>
                  <a:tcPr/>
                </a:tc>
                <a:extLst>
                  <a:ext uri="{0D108BD9-81ED-4DB2-BD59-A6C34878D82A}">
                    <a16:rowId xmlns:a16="http://schemas.microsoft.com/office/drawing/2014/main" val="3124961528"/>
                  </a:ext>
                </a:extLst>
              </a:tr>
              <a:tr h="434899">
                <a:tc>
                  <a:txBody>
                    <a:bodyPr/>
                    <a:lstStyle/>
                    <a:p>
                      <a:r>
                        <a:rPr lang="en-US"/>
                        <a:t>5</a:t>
                      </a:r>
                    </a:p>
                  </a:txBody>
                  <a:tcPr/>
                </a:tc>
                <a:tc>
                  <a:txBody>
                    <a:bodyPr/>
                    <a:lstStyle/>
                    <a:p>
                      <a:r>
                        <a:rPr lang="en-US"/>
                        <a:t>4</a:t>
                      </a:r>
                    </a:p>
                  </a:txBody>
                  <a:tcPr/>
                </a:tc>
                <a:tc>
                  <a:txBody>
                    <a:bodyPr/>
                    <a:lstStyle/>
                    <a:p>
                      <a:endParaRPr lang="en-US"/>
                    </a:p>
                  </a:txBody>
                  <a:tcPr/>
                </a:tc>
                <a:extLst>
                  <a:ext uri="{0D108BD9-81ED-4DB2-BD59-A6C34878D82A}">
                    <a16:rowId xmlns:a16="http://schemas.microsoft.com/office/drawing/2014/main" val="1424318508"/>
                  </a:ext>
                </a:extLst>
              </a:tr>
            </a:tbl>
          </a:graphicData>
        </a:graphic>
      </p:graphicFrame>
      <p:sp>
        <p:nvSpPr>
          <p:cNvPr id="6" name="Right Arrow 5">
            <a:extLst>
              <a:ext uri="{FF2B5EF4-FFF2-40B4-BE49-F238E27FC236}">
                <a16:creationId xmlns:a16="http://schemas.microsoft.com/office/drawing/2014/main" id="{2FCBFDA8-3B74-BC6A-9E62-F3F2C50DD907}"/>
              </a:ext>
            </a:extLst>
          </p:cNvPr>
          <p:cNvSpPr/>
          <p:nvPr/>
        </p:nvSpPr>
        <p:spPr>
          <a:xfrm>
            <a:off x="4897595" y="4868977"/>
            <a:ext cx="922867" cy="2342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068280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EC976-E6C7-B5F5-AE93-CB0B50395F44}"/>
              </a:ext>
            </a:extLst>
          </p:cNvPr>
          <p:cNvSpPr>
            <a:spLocks noGrp="1"/>
          </p:cNvSpPr>
          <p:nvPr>
            <p:ph type="title"/>
          </p:nvPr>
        </p:nvSpPr>
        <p:spPr/>
        <p:txBody>
          <a:bodyPr/>
          <a:lstStyle/>
          <a:p>
            <a:r>
              <a:rPr lang="en-US" dirty="0"/>
              <a:t>Consistency is Critical for Analyzing Categorical Variables</a:t>
            </a:r>
          </a:p>
        </p:txBody>
      </p:sp>
      <p:sp>
        <p:nvSpPr>
          <p:cNvPr id="3" name="Content Placeholder 2">
            <a:extLst>
              <a:ext uri="{FF2B5EF4-FFF2-40B4-BE49-F238E27FC236}">
                <a16:creationId xmlns:a16="http://schemas.microsoft.com/office/drawing/2014/main" id="{4E7EE5E2-DB12-613C-5056-A84F6DFBAC65}"/>
              </a:ext>
            </a:extLst>
          </p:cNvPr>
          <p:cNvSpPr>
            <a:spLocks noGrp="1"/>
          </p:cNvSpPr>
          <p:nvPr>
            <p:ph idx="1"/>
          </p:nvPr>
        </p:nvSpPr>
        <p:spPr/>
        <p:txBody>
          <a:bodyPr/>
          <a:lstStyle/>
          <a:p>
            <a:pPr marL="0" indent="0">
              <a:buNone/>
            </a:pPr>
            <a:r>
              <a:rPr lang="en-US" dirty="0"/>
              <a:t>Summarization is seamless when consistent values are used to represent binary or categorical variables</a:t>
            </a:r>
          </a:p>
        </p:txBody>
      </p:sp>
      <p:pic>
        <p:nvPicPr>
          <p:cNvPr id="4" name="Content Placeholder 3">
            <a:extLst>
              <a:ext uri="{FF2B5EF4-FFF2-40B4-BE49-F238E27FC236}">
                <a16:creationId xmlns:a16="http://schemas.microsoft.com/office/drawing/2014/main" id="{8B037517-B4E0-4C3E-7A13-2F1EBD28EDA2}"/>
              </a:ext>
            </a:extLst>
          </p:cNvPr>
          <p:cNvPicPr>
            <a:picLocks noChangeAspect="1"/>
          </p:cNvPicPr>
          <p:nvPr/>
        </p:nvPicPr>
        <p:blipFill>
          <a:blip r:embed="rId2"/>
          <a:stretch>
            <a:fillRect/>
          </a:stretch>
        </p:blipFill>
        <p:spPr>
          <a:xfrm>
            <a:off x="933856" y="3525825"/>
            <a:ext cx="4491588" cy="2173014"/>
          </a:xfrm>
          <a:prstGeom prst="rect">
            <a:avLst/>
          </a:prstGeom>
        </p:spPr>
      </p:pic>
      <p:pic>
        <p:nvPicPr>
          <p:cNvPr id="6" name="Picture 5">
            <a:extLst>
              <a:ext uri="{FF2B5EF4-FFF2-40B4-BE49-F238E27FC236}">
                <a16:creationId xmlns:a16="http://schemas.microsoft.com/office/drawing/2014/main" id="{4B6C736C-5543-BCC6-93E5-CC220C322DA0}"/>
              </a:ext>
            </a:extLst>
          </p:cNvPr>
          <p:cNvPicPr>
            <a:picLocks noChangeAspect="1"/>
          </p:cNvPicPr>
          <p:nvPr/>
        </p:nvPicPr>
        <p:blipFill>
          <a:blip r:embed="rId3"/>
          <a:stretch>
            <a:fillRect/>
          </a:stretch>
        </p:blipFill>
        <p:spPr>
          <a:xfrm>
            <a:off x="6252612" y="3561450"/>
            <a:ext cx="4491588" cy="2101764"/>
          </a:xfrm>
          <a:prstGeom prst="rect">
            <a:avLst/>
          </a:prstGeom>
        </p:spPr>
      </p:pic>
    </p:spTree>
    <p:extLst>
      <p:ext uri="{BB962C8B-B14F-4D97-AF65-F5344CB8AC3E}">
        <p14:creationId xmlns:p14="http://schemas.microsoft.com/office/powerpoint/2010/main" val="35162509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g35a9314debb_0_0"/>
          <p:cNvSpPr txBox="1">
            <a:spLocks noGrp="1"/>
          </p:cNvSpPr>
          <p:nvPr>
            <p:ph type="title"/>
          </p:nvPr>
        </p:nvSpPr>
        <p:spPr>
          <a:xfrm>
            <a:off x="838200" y="613480"/>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Data extraction takes many forms</a:t>
            </a:r>
            <a:endParaRPr dirty="0"/>
          </a:p>
        </p:txBody>
      </p:sp>
      <p:sp>
        <p:nvSpPr>
          <p:cNvPr id="158" name="Google Shape;158;g35a9314debb_0_0"/>
          <p:cNvSpPr txBox="1">
            <a:spLocks noGrp="1"/>
          </p:cNvSpPr>
          <p:nvPr>
            <p:ph type="body" idx="1"/>
          </p:nvPr>
        </p:nvSpPr>
        <p:spPr>
          <a:xfrm>
            <a:off x="838200" y="1825625"/>
            <a:ext cx="10515600" cy="4614300"/>
          </a:xfrm>
          <a:prstGeom prst="rect">
            <a:avLst/>
          </a:prstGeom>
        </p:spPr>
        <p:txBody>
          <a:bodyPr spcFirstLastPara="1" wrap="square" lIns="91425" tIns="45700" rIns="91425" bIns="45700" anchor="t" anchorCtr="0">
            <a:normAutofit/>
          </a:bodyPr>
          <a:lstStyle/>
          <a:p>
            <a:pPr marL="457200" lvl="0" indent="-381000" algn="l" rtl="0">
              <a:lnSpc>
                <a:spcPct val="70000"/>
              </a:lnSpc>
              <a:spcBef>
                <a:spcPts val="1000"/>
              </a:spcBef>
              <a:spcAft>
                <a:spcPts val="0"/>
              </a:spcAft>
              <a:buSzPts val="2400"/>
              <a:buChar char="•"/>
            </a:pPr>
            <a:r>
              <a:rPr lang="en-US" sz="2400" dirty="0"/>
              <a:t>Clinical information system reports: less flexible</a:t>
            </a:r>
            <a:endParaRPr sz="2400" dirty="0"/>
          </a:p>
          <a:p>
            <a:pPr marL="914400" lvl="1" indent="-381000" algn="l" rtl="0">
              <a:lnSpc>
                <a:spcPct val="70000"/>
              </a:lnSpc>
              <a:spcBef>
                <a:spcPts val="1000"/>
              </a:spcBef>
              <a:spcAft>
                <a:spcPts val="0"/>
              </a:spcAft>
              <a:buSzPts val="2400"/>
              <a:buChar char="•"/>
            </a:pPr>
            <a:r>
              <a:rPr lang="en-US" sz="2400" dirty="0"/>
              <a:t>Static, pre-built reports</a:t>
            </a:r>
            <a:endParaRPr sz="2400" dirty="0"/>
          </a:p>
          <a:p>
            <a:pPr marL="914400" lvl="1" indent="-381000" algn="l" rtl="0">
              <a:lnSpc>
                <a:spcPct val="70000"/>
              </a:lnSpc>
              <a:spcBef>
                <a:spcPts val="1000"/>
              </a:spcBef>
              <a:spcAft>
                <a:spcPts val="0"/>
              </a:spcAft>
              <a:buSzPts val="2400"/>
              <a:buChar char="•"/>
            </a:pPr>
            <a:r>
              <a:rPr lang="en-US" sz="2400" dirty="0"/>
              <a:t>Configurable</a:t>
            </a:r>
            <a:endParaRPr sz="2400" dirty="0"/>
          </a:p>
          <a:p>
            <a:pPr marL="457200" lvl="0" indent="-381000" algn="l" rtl="0">
              <a:lnSpc>
                <a:spcPct val="70000"/>
              </a:lnSpc>
              <a:spcBef>
                <a:spcPts val="1000"/>
              </a:spcBef>
              <a:spcAft>
                <a:spcPts val="0"/>
              </a:spcAft>
              <a:buSzPts val="2400"/>
              <a:buChar char="•"/>
            </a:pPr>
            <a:r>
              <a:rPr lang="en-US" sz="2400" dirty="0"/>
              <a:t>Self-service analytics tools: user flexibility in selecting from a range of fixed data elements</a:t>
            </a:r>
            <a:endParaRPr sz="2400" dirty="0"/>
          </a:p>
          <a:p>
            <a:pPr marL="457200" lvl="0" indent="-381000" algn="l" rtl="0">
              <a:lnSpc>
                <a:spcPct val="70000"/>
              </a:lnSpc>
              <a:spcBef>
                <a:spcPts val="1000"/>
              </a:spcBef>
              <a:spcAft>
                <a:spcPts val="0"/>
              </a:spcAft>
              <a:buSzPts val="2400"/>
              <a:buChar char="•"/>
            </a:pPr>
            <a:r>
              <a:rPr lang="en-US" sz="2400" dirty="0"/>
              <a:t>Data warehouse: highly flexible access to broad data typically requiring structured query language</a:t>
            </a:r>
            <a:endParaRPr sz="2400" dirty="0"/>
          </a:p>
          <a:p>
            <a:pPr marL="914400" lvl="1" indent="-381000" algn="l" rtl="0">
              <a:lnSpc>
                <a:spcPct val="70000"/>
              </a:lnSpc>
              <a:spcBef>
                <a:spcPts val="1000"/>
              </a:spcBef>
              <a:spcAft>
                <a:spcPts val="0"/>
              </a:spcAft>
              <a:buSzPts val="2400"/>
              <a:buChar char="•"/>
            </a:pPr>
            <a:r>
              <a:rPr lang="en-US" sz="2400" dirty="0"/>
              <a:t>May require an analyst or special training for access</a:t>
            </a:r>
            <a:endParaRPr sz="2400" dirty="0"/>
          </a:p>
          <a:p>
            <a:pPr marL="914400" lvl="0" indent="0" algn="l" rtl="0">
              <a:lnSpc>
                <a:spcPct val="70000"/>
              </a:lnSpc>
              <a:spcBef>
                <a:spcPts val="1000"/>
              </a:spcBef>
              <a:spcAft>
                <a:spcPts val="0"/>
              </a:spcAft>
              <a:buNone/>
            </a:pPr>
            <a:endParaRPr sz="2400" dirty="0"/>
          </a:p>
          <a:p>
            <a:pPr marL="0" lvl="0" indent="0" algn="l" rtl="0">
              <a:lnSpc>
                <a:spcPct val="70000"/>
              </a:lnSpc>
              <a:spcBef>
                <a:spcPts val="1000"/>
              </a:spcBef>
              <a:spcAft>
                <a:spcPts val="1000"/>
              </a:spcAft>
              <a:buNone/>
            </a:pPr>
            <a:r>
              <a:rPr lang="en-US" sz="2400" b="1" dirty="0"/>
              <a:t>Regardless of how the extraction is performed, formulating a data request (or specification) is the first step!</a:t>
            </a:r>
            <a:endParaRPr sz="2400" b="1" dirty="0"/>
          </a:p>
        </p:txBody>
      </p:sp>
      <p:sp>
        <p:nvSpPr>
          <p:cNvPr id="159" name="Google Shape;159;g35a9314debb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BCEFE-FCB3-8B49-E7A8-9C82A3F31917}"/>
              </a:ext>
            </a:extLst>
          </p:cNvPr>
          <p:cNvSpPr>
            <a:spLocks noGrp="1"/>
          </p:cNvSpPr>
          <p:nvPr>
            <p:ph type="title"/>
          </p:nvPr>
        </p:nvSpPr>
        <p:spPr/>
        <p:txBody>
          <a:bodyPr/>
          <a:lstStyle/>
          <a:p>
            <a:r>
              <a:rPr lang="en-US" dirty="0"/>
              <a:t>Use Standard Formats for Dates and Times</a:t>
            </a:r>
          </a:p>
        </p:txBody>
      </p:sp>
      <p:sp>
        <p:nvSpPr>
          <p:cNvPr id="3" name="Content Placeholder 2">
            <a:extLst>
              <a:ext uri="{FF2B5EF4-FFF2-40B4-BE49-F238E27FC236}">
                <a16:creationId xmlns:a16="http://schemas.microsoft.com/office/drawing/2014/main" id="{FDA758D6-14F6-B610-E486-F87C2DBEE561}"/>
              </a:ext>
            </a:extLst>
          </p:cNvPr>
          <p:cNvSpPr>
            <a:spLocks noGrp="1"/>
          </p:cNvSpPr>
          <p:nvPr>
            <p:ph idx="1"/>
          </p:nvPr>
        </p:nvSpPr>
        <p:spPr>
          <a:xfrm>
            <a:off x="5262664" y="1971449"/>
            <a:ext cx="6828817" cy="4464996"/>
          </a:xfrm>
        </p:spPr>
        <p:txBody>
          <a:bodyPr>
            <a:normAutofit/>
          </a:bodyPr>
          <a:lstStyle/>
          <a:p>
            <a:pPr>
              <a:buFont typeface="Wingdings" pitchFamily="2" charset="2"/>
              <a:buChar char="§"/>
            </a:pPr>
            <a:r>
              <a:rPr lang="en-US" dirty="0"/>
              <a:t> Know and love the  ISO 8601 standard for representing dates and times</a:t>
            </a:r>
          </a:p>
          <a:p>
            <a:pPr>
              <a:buFont typeface="Wingdings" pitchFamily="2" charset="2"/>
              <a:buChar char="§"/>
            </a:pPr>
            <a:r>
              <a:rPr lang="en-US" dirty="0"/>
              <a:t> Prevent ambiguity when interpreting and parsing</a:t>
            </a:r>
          </a:p>
          <a:p>
            <a:pPr>
              <a:buFont typeface="Wingdings" pitchFamily="2" charset="2"/>
              <a:buChar char="§"/>
            </a:pPr>
            <a:r>
              <a:rPr lang="en-US" dirty="0"/>
              <a:t> Dates in filenames sort chronologically</a:t>
            </a:r>
          </a:p>
          <a:p>
            <a:pPr>
              <a:buFont typeface="Wingdings" pitchFamily="2" charset="2"/>
              <a:buChar char="§"/>
            </a:pPr>
            <a:r>
              <a:rPr lang="en-US" dirty="0"/>
              <a:t> Excel unfortunately does not encourage the use of this format (but should parse it without a problem)</a:t>
            </a:r>
          </a:p>
          <a:p>
            <a:pPr>
              <a:buFont typeface="Wingdings" pitchFamily="2" charset="2"/>
              <a:buChar char="§"/>
            </a:pPr>
            <a:endParaRPr lang="en-US" dirty="0"/>
          </a:p>
        </p:txBody>
      </p:sp>
      <p:pic>
        <p:nvPicPr>
          <p:cNvPr id="4" name="Content Placeholder 3">
            <a:extLst>
              <a:ext uri="{FF2B5EF4-FFF2-40B4-BE49-F238E27FC236}">
                <a16:creationId xmlns:a16="http://schemas.microsoft.com/office/drawing/2014/main" id="{88388D48-8483-4C81-5464-A73B7B3E59AC}"/>
              </a:ext>
            </a:extLst>
          </p:cNvPr>
          <p:cNvPicPr>
            <a:picLocks noChangeAspect="1"/>
          </p:cNvPicPr>
          <p:nvPr/>
        </p:nvPicPr>
        <p:blipFill>
          <a:blip r:embed="rId3"/>
          <a:stretch>
            <a:fillRect/>
          </a:stretch>
        </p:blipFill>
        <p:spPr>
          <a:xfrm>
            <a:off x="1024128" y="1905191"/>
            <a:ext cx="3624863" cy="4225925"/>
          </a:xfrm>
          <a:prstGeom prst="rect">
            <a:avLst/>
          </a:prstGeom>
        </p:spPr>
      </p:pic>
      <p:sp>
        <p:nvSpPr>
          <p:cNvPr id="5" name="TextBox 4">
            <a:extLst>
              <a:ext uri="{FF2B5EF4-FFF2-40B4-BE49-F238E27FC236}">
                <a16:creationId xmlns:a16="http://schemas.microsoft.com/office/drawing/2014/main" id="{96CB2EAB-EC83-500D-20B9-419EEB0AD33F}"/>
              </a:ext>
            </a:extLst>
          </p:cNvPr>
          <p:cNvSpPr txBox="1"/>
          <p:nvPr/>
        </p:nvSpPr>
        <p:spPr>
          <a:xfrm>
            <a:off x="736299" y="6251779"/>
            <a:ext cx="4426212" cy="369332"/>
          </a:xfrm>
          <a:prstGeom prst="rect">
            <a:avLst/>
          </a:prstGeom>
          <a:noFill/>
        </p:spPr>
        <p:txBody>
          <a:bodyPr wrap="none" rtlCol="0">
            <a:spAutoFit/>
          </a:bodyPr>
          <a:lstStyle/>
          <a:p>
            <a:r>
              <a:rPr lang="en-US"/>
              <a:t>Obligatory </a:t>
            </a:r>
            <a:r>
              <a:rPr lang="en-US" err="1"/>
              <a:t>xkcd</a:t>
            </a:r>
            <a:r>
              <a:rPr lang="en-US"/>
              <a:t> (</a:t>
            </a:r>
            <a:r>
              <a:rPr lang="en-US">
                <a:hlinkClick r:id="rId4"/>
              </a:rPr>
              <a:t>https://xkcd.com/1179/</a:t>
            </a:r>
            <a:r>
              <a:rPr lang="en-US"/>
              <a:t>)</a:t>
            </a:r>
          </a:p>
        </p:txBody>
      </p:sp>
    </p:spTree>
    <p:extLst>
      <p:ext uri="{BB962C8B-B14F-4D97-AF65-F5344CB8AC3E}">
        <p14:creationId xmlns:p14="http://schemas.microsoft.com/office/powerpoint/2010/main" val="35608249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359575C-CD62-4424-2E71-2D499D7D0B04}"/>
              </a:ext>
            </a:extLst>
          </p:cNvPr>
          <p:cNvSpPr>
            <a:spLocks noGrp="1"/>
          </p:cNvSpPr>
          <p:nvPr>
            <p:ph type="title"/>
          </p:nvPr>
        </p:nvSpPr>
        <p:spPr/>
        <p:txBody>
          <a:bodyPr/>
          <a:lstStyle/>
          <a:p>
            <a:r>
              <a:rPr lang="en-US" dirty="0"/>
              <a:t>Securing Your Data</a:t>
            </a:r>
          </a:p>
        </p:txBody>
      </p:sp>
    </p:spTree>
    <p:extLst>
      <p:ext uri="{BB962C8B-B14F-4D97-AF65-F5344CB8AC3E}">
        <p14:creationId xmlns:p14="http://schemas.microsoft.com/office/powerpoint/2010/main" val="25129738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F9478-7C7D-B5A4-DEC0-469D0CD5DC2C}"/>
              </a:ext>
            </a:extLst>
          </p:cNvPr>
          <p:cNvSpPr>
            <a:spLocks noGrp="1"/>
          </p:cNvSpPr>
          <p:nvPr>
            <p:ph type="title"/>
          </p:nvPr>
        </p:nvSpPr>
        <p:spPr/>
        <p:txBody>
          <a:bodyPr/>
          <a:lstStyle/>
          <a:p>
            <a:r>
              <a:rPr lang="en-US" dirty="0"/>
              <a:t>UW Medicine Privacy, Confidentiality, and Information Security Agreement</a:t>
            </a:r>
          </a:p>
        </p:txBody>
      </p:sp>
      <p:sp>
        <p:nvSpPr>
          <p:cNvPr id="3" name="Content Placeholder 2">
            <a:extLst>
              <a:ext uri="{FF2B5EF4-FFF2-40B4-BE49-F238E27FC236}">
                <a16:creationId xmlns:a16="http://schemas.microsoft.com/office/drawing/2014/main" id="{E4000EC4-9071-0877-1514-C37A3B0AC204}"/>
              </a:ext>
            </a:extLst>
          </p:cNvPr>
          <p:cNvSpPr>
            <a:spLocks noGrp="1"/>
          </p:cNvSpPr>
          <p:nvPr>
            <p:ph idx="1"/>
          </p:nvPr>
        </p:nvSpPr>
        <p:spPr/>
        <p:txBody>
          <a:bodyPr/>
          <a:lstStyle/>
          <a:p>
            <a:pPr marL="0" indent="0">
              <a:buNone/>
            </a:pPr>
            <a:r>
              <a:rPr lang="en-US" sz="3200" dirty="0">
                <a:solidFill>
                  <a:srgbClr val="000000"/>
                </a:solidFill>
                <a:effectLst/>
                <a:latin typeface="+mn-lt"/>
              </a:rPr>
              <a:t>All UW Medicine workforce members (including faculty, employees, trainees, volunteers, and other persons who perform work for UW Medicine) are </a:t>
            </a:r>
            <a:r>
              <a:rPr lang="en-US" sz="3200" b="1" dirty="0">
                <a:solidFill>
                  <a:srgbClr val="000000"/>
                </a:solidFill>
                <a:effectLst/>
                <a:latin typeface="+mn-lt"/>
              </a:rPr>
              <a:t>personally responsible </a:t>
            </a:r>
            <a:r>
              <a:rPr lang="en-US" sz="3200" dirty="0">
                <a:solidFill>
                  <a:srgbClr val="000000"/>
                </a:solidFill>
                <a:effectLst/>
                <a:latin typeface="+mn-lt"/>
              </a:rPr>
              <a:t>for ensuring the privacy and security of all patient, confidential, restricted, research data, student information or proprietary information to which they are given access (referred to throughout this document as protected information).</a:t>
            </a:r>
          </a:p>
          <a:p>
            <a:pPr marL="0" indent="0">
              <a:buNone/>
            </a:pPr>
            <a:endParaRPr lang="en-US" dirty="0"/>
          </a:p>
        </p:txBody>
      </p:sp>
    </p:spTree>
    <p:extLst>
      <p:ext uri="{BB962C8B-B14F-4D97-AF65-F5344CB8AC3E}">
        <p14:creationId xmlns:p14="http://schemas.microsoft.com/office/powerpoint/2010/main" val="2364207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91546-3B28-EF1F-BD26-A22C6172DF26}"/>
              </a:ext>
            </a:extLst>
          </p:cNvPr>
          <p:cNvSpPr>
            <a:spLocks noGrp="1"/>
          </p:cNvSpPr>
          <p:nvPr>
            <p:ph type="title"/>
          </p:nvPr>
        </p:nvSpPr>
        <p:spPr/>
        <p:txBody>
          <a:bodyPr/>
          <a:lstStyle/>
          <a:p>
            <a:r>
              <a:rPr lang="en-US" dirty="0"/>
              <a:t>Keep protected information confidential</a:t>
            </a:r>
          </a:p>
        </p:txBody>
      </p:sp>
      <p:sp>
        <p:nvSpPr>
          <p:cNvPr id="3" name="Content Placeholder 2">
            <a:extLst>
              <a:ext uri="{FF2B5EF4-FFF2-40B4-BE49-F238E27FC236}">
                <a16:creationId xmlns:a16="http://schemas.microsoft.com/office/drawing/2014/main" id="{A909F29A-F69E-9E0C-AE3C-B64AEFB74F0D}"/>
              </a:ext>
            </a:extLst>
          </p:cNvPr>
          <p:cNvSpPr>
            <a:spLocks noGrp="1"/>
          </p:cNvSpPr>
          <p:nvPr>
            <p:ph idx="1"/>
          </p:nvPr>
        </p:nvSpPr>
        <p:spPr>
          <a:xfrm>
            <a:off x="1024128" y="1977081"/>
            <a:ext cx="9720073" cy="4967416"/>
          </a:xfrm>
        </p:spPr>
        <p:txBody>
          <a:bodyPr>
            <a:normAutofit/>
          </a:bodyPr>
          <a:lstStyle/>
          <a:p>
            <a:pPr marL="228600" indent="0">
              <a:buNone/>
            </a:pPr>
            <a:r>
              <a:rPr lang="en-US" dirty="0">
                <a:solidFill>
                  <a:srgbClr val="000000"/>
                </a:solidFill>
                <a:effectLst/>
                <a:latin typeface="+mn-lt"/>
              </a:rPr>
              <a:t>PCISA: </a:t>
            </a:r>
            <a:r>
              <a:rPr lang="en-US" i="1" dirty="0">
                <a:solidFill>
                  <a:srgbClr val="000000"/>
                </a:solidFill>
                <a:effectLst/>
                <a:latin typeface="+mn-lt"/>
              </a:rPr>
              <a:t>I will maintain the confidentiality of all protected information that I have access to.</a:t>
            </a:r>
          </a:p>
          <a:p>
            <a:r>
              <a:rPr lang="en-US" dirty="0">
                <a:solidFill>
                  <a:srgbClr val="000000"/>
                </a:solidFill>
                <a:effectLst/>
                <a:latin typeface="+mn-lt"/>
              </a:rPr>
              <a:t>Protected (health) information = personally identifiable information + health information</a:t>
            </a:r>
          </a:p>
          <a:p>
            <a:endParaRPr lang="en-US" dirty="0"/>
          </a:p>
          <a:p>
            <a:endParaRPr lang="en-US" dirty="0"/>
          </a:p>
          <a:p>
            <a:endParaRPr lang="en-US" dirty="0"/>
          </a:p>
          <a:p>
            <a:endParaRPr lang="en-US" dirty="0"/>
          </a:p>
          <a:p>
            <a:pPr marL="228600" indent="0">
              <a:buNone/>
            </a:pPr>
            <a:r>
              <a:rPr lang="en-US" b="1" dirty="0"/>
              <a:t>Best practice: assume all info is protected unless proven otherwise!</a:t>
            </a:r>
          </a:p>
          <a:p>
            <a:endParaRPr lang="en-US" dirty="0"/>
          </a:p>
        </p:txBody>
      </p:sp>
      <p:graphicFrame>
        <p:nvGraphicFramePr>
          <p:cNvPr id="4" name="Table 4">
            <a:extLst>
              <a:ext uri="{FF2B5EF4-FFF2-40B4-BE49-F238E27FC236}">
                <a16:creationId xmlns:a16="http://schemas.microsoft.com/office/drawing/2014/main" id="{B04B953E-3AE7-A763-28B8-16BBEDF642B6}"/>
              </a:ext>
            </a:extLst>
          </p:cNvPr>
          <p:cNvGraphicFramePr>
            <a:graphicFrameLocks noGrp="1"/>
          </p:cNvGraphicFramePr>
          <p:nvPr/>
        </p:nvGraphicFramePr>
        <p:xfrm>
          <a:off x="1585799" y="3610283"/>
          <a:ext cx="8973457" cy="2225040"/>
        </p:xfrm>
        <a:graphic>
          <a:graphicData uri="http://schemas.openxmlformats.org/drawingml/2006/table">
            <a:tbl>
              <a:tblPr firstRow="1" bandRow="1">
                <a:tableStyleId>{22838BEF-8BB2-4498-84A7-C5851F593DF1}</a:tableStyleId>
              </a:tblPr>
              <a:tblGrid>
                <a:gridCol w="3192197">
                  <a:extLst>
                    <a:ext uri="{9D8B030D-6E8A-4147-A177-3AD203B41FA5}">
                      <a16:colId xmlns:a16="http://schemas.microsoft.com/office/drawing/2014/main" val="3848626499"/>
                    </a:ext>
                  </a:extLst>
                </a:gridCol>
                <a:gridCol w="2406689">
                  <a:extLst>
                    <a:ext uri="{9D8B030D-6E8A-4147-A177-3AD203B41FA5}">
                      <a16:colId xmlns:a16="http://schemas.microsoft.com/office/drawing/2014/main" val="644812088"/>
                    </a:ext>
                  </a:extLst>
                </a:gridCol>
                <a:gridCol w="3374571">
                  <a:extLst>
                    <a:ext uri="{9D8B030D-6E8A-4147-A177-3AD203B41FA5}">
                      <a16:colId xmlns:a16="http://schemas.microsoft.com/office/drawing/2014/main" val="1928099374"/>
                    </a:ext>
                  </a:extLst>
                </a:gridCol>
              </a:tblGrid>
              <a:tr h="370840">
                <a:tc>
                  <a:txBody>
                    <a:bodyPr/>
                    <a:lstStyle/>
                    <a:p>
                      <a:r>
                        <a:rPr lang="en-US" b="0"/>
                        <a:t>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a:t>Address (&lt; state)</a:t>
                      </a:r>
                    </a:p>
                  </a:txBody>
                  <a:tcPr/>
                </a:tc>
                <a:tc>
                  <a:txBody>
                    <a:bodyPr/>
                    <a:lstStyle/>
                    <a:p>
                      <a:r>
                        <a:rPr lang="en-US" b="0"/>
                        <a:t>Dates (birth, service, etc.) &lt; year*</a:t>
                      </a:r>
                    </a:p>
                  </a:txBody>
                  <a:tcPr/>
                </a:tc>
                <a:extLst>
                  <a:ext uri="{0D108BD9-81ED-4DB2-BD59-A6C34878D82A}">
                    <a16:rowId xmlns:a16="http://schemas.microsoft.com/office/drawing/2014/main" val="127609812"/>
                  </a:ext>
                </a:extLst>
              </a:tr>
              <a:tr h="370840">
                <a:tc>
                  <a:txBody>
                    <a:bodyPr/>
                    <a:lstStyle/>
                    <a:p>
                      <a:r>
                        <a:rPr lang="en-US"/>
                        <a:t>Telephone numbers</a:t>
                      </a:r>
                    </a:p>
                  </a:txBody>
                  <a:tcPr/>
                </a:tc>
                <a:tc>
                  <a:txBody>
                    <a:bodyPr/>
                    <a:lstStyle/>
                    <a:p>
                      <a:r>
                        <a:rPr lang="en-US"/>
                        <a:t>Fax numbers</a:t>
                      </a:r>
                    </a:p>
                  </a:txBody>
                  <a:tcPr/>
                </a:tc>
                <a:tc>
                  <a:txBody>
                    <a:bodyPr/>
                    <a:lstStyle/>
                    <a:p>
                      <a:r>
                        <a:rPr lang="en-US"/>
                        <a:t>Email addresses</a:t>
                      </a:r>
                    </a:p>
                  </a:txBody>
                  <a:tcPr/>
                </a:tc>
                <a:extLst>
                  <a:ext uri="{0D108BD9-81ED-4DB2-BD59-A6C34878D82A}">
                    <a16:rowId xmlns:a16="http://schemas.microsoft.com/office/drawing/2014/main" val="1036869063"/>
                  </a:ext>
                </a:extLst>
              </a:tr>
              <a:tr h="370840">
                <a:tc>
                  <a:txBody>
                    <a:bodyPr/>
                    <a:lstStyle/>
                    <a:p>
                      <a:r>
                        <a:rPr lang="en-US"/>
                        <a:t>Soc sec number</a:t>
                      </a:r>
                    </a:p>
                  </a:txBody>
                  <a:tcPr/>
                </a:tc>
                <a:tc>
                  <a:txBody>
                    <a:bodyPr/>
                    <a:lstStyle/>
                    <a:p>
                      <a:r>
                        <a:rPr lang="en-US"/>
                        <a:t>MRN</a:t>
                      </a:r>
                    </a:p>
                  </a:txBody>
                  <a:tcPr/>
                </a:tc>
                <a:tc>
                  <a:txBody>
                    <a:bodyPr/>
                    <a:lstStyle/>
                    <a:p>
                      <a:r>
                        <a:rPr lang="en-US"/>
                        <a:t>Health plan number</a:t>
                      </a:r>
                    </a:p>
                  </a:txBody>
                  <a:tcPr/>
                </a:tc>
                <a:extLst>
                  <a:ext uri="{0D108BD9-81ED-4DB2-BD59-A6C34878D82A}">
                    <a16:rowId xmlns:a16="http://schemas.microsoft.com/office/drawing/2014/main" val="2483526316"/>
                  </a:ext>
                </a:extLst>
              </a:tr>
              <a:tr h="370840">
                <a:tc>
                  <a:txBody>
                    <a:bodyPr/>
                    <a:lstStyle/>
                    <a:p>
                      <a:r>
                        <a:rPr lang="en-US"/>
                        <a:t>Account numbers</a:t>
                      </a:r>
                    </a:p>
                  </a:txBody>
                  <a:tcPr/>
                </a:tc>
                <a:tc>
                  <a:txBody>
                    <a:bodyPr/>
                    <a:lstStyle/>
                    <a:p>
                      <a:r>
                        <a:rPr lang="en-US"/>
                        <a:t>License or cert. number</a:t>
                      </a:r>
                    </a:p>
                  </a:txBody>
                  <a:tcPr/>
                </a:tc>
                <a:tc>
                  <a:txBody>
                    <a:bodyPr/>
                    <a:lstStyle/>
                    <a:p>
                      <a:r>
                        <a:rPr lang="en-US" dirty="0"/>
                        <a:t>Vehicle identifiers</a:t>
                      </a:r>
                    </a:p>
                  </a:txBody>
                  <a:tcPr/>
                </a:tc>
                <a:extLst>
                  <a:ext uri="{0D108BD9-81ED-4DB2-BD59-A6C34878D82A}">
                    <a16:rowId xmlns:a16="http://schemas.microsoft.com/office/drawing/2014/main" val="798161832"/>
                  </a:ext>
                </a:extLst>
              </a:tr>
              <a:tr h="370840">
                <a:tc>
                  <a:txBody>
                    <a:bodyPr/>
                    <a:lstStyle/>
                    <a:p>
                      <a:r>
                        <a:rPr lang="en-US"/>
                        <a:t>Device identifiers</a:t>
                      </a:r>
                    </a:p>
                  </a:txBody>
                  <a:tcPr/>
                </a:tc>
                <a:tc>
                  <a:txBody>
                    <a:bodyPr/>
                    <a:lstStyle/>
                    <a:p>
                      <a:r>
                        <a:rPr lang="en-US"/>
                        <a:t>Web URLs</a:t>
                      </a:r>
                    </a:p>
                  </a:txBody>
                  <a:tcPr/>
                </a:tc>
                <a:tc>
                  <a:txBody>
                    <a:bodyPr/>
                    <a:lstStyle/>
                    <a:p>
                      <a:r>
                        <a:rPr lang="en-US"/>
                        <a:t>IP addresses</a:t>
                      </a:r>
                    </a:p>
                  </a:txBody>
                  <a:tcPr/>
                </a:tc>
                <a:extLst>
                  <a:ext uri="{0D108BD9-81ED-4DB2-BD59-A6C34878D82A}">
                    <a16:rowId xmlns:a16="http://schemas.microsoft.com/office/drawing/2014/main" val="349779759"/>
                  </a:ext>
                </a:extLst>
              </a:tr>
              <a:tr h="370840">
                <a:tc>
                  <a:txBody>
                    <a:bodyPr/>
                    <a:lstStyle/>
                    <a:p>
                      <a:r>
                        <a:rPr lang="en-US"/>
                        <a:t>Finger/voiceprints &amp; recordings</a:t>
                      </a:r>
                    </a:p>
                  </a:txBody>
                  <a:tcPr/>
                </a:tc>
                <a:tc>
                  <a:txBody>
                    <a:bodyPr/>
                    <a:lstStyle/>
                    <a:p>
                      <a:r>
                        <a:rPr lang="en-US"/>
                        <a:t>Photographs</a:t>
                      </a:r>
                    </a:p>
                  </a:txBody>
                  <a:tcPr/>
                </a:tc>
                <a:tc>
                  <a:txBody>
                    <a:bodyPr/>
                    <a:lstStyle/>
                    <a:p>
                      <a:r>
                        <a:rPr lang="en-US" dirty="0"/>
                        <a:t>Any other unique ID</a:t>
                      </a:r>
                    </a:p>
                  </a:txBody>
                  <a:tcPr/>
                </a:tc>
                <a:extLst>
                  <a:ext uri="{0D108BD9-81ED-4DB2-BD59-A6C34878D82A}">
                    <a16:rowId xmlns:a16="http://schemas.microsoft.com/office/drawing/2014/main" val="574950976"/>
                  </a:ext>
                </a:extLst>
              </a:tr>
            </a:tbl>
          </a:graphicData>
        </a:graphic>
      </p:graphicFrame>
      <p:sp>
        <p:nvSpPr>
          <p:cNvPr id="5" name="TextBox 4">
            <a:extLst>
              <a:ext uri="{FF2B5EF4-FFF2-40B4-BE49-F238E27FC236}">
                <a16:creationId xmlns:a16="http://schemas.microsoft.com/office/drawing/2014/main" id="{7E311771-84B4-79EC-69AF-9AD79B03FD12}"/>
              </a:ext>
            </a:extLst>
          </p:cNvPr>
          <p:cNvSpPr txBox="1"/>
          <p:nvPr/>
        </p:nvSpPr>
        <p:spPr>
          <a:xfrm>
            <a:off x="8099085" y="5835323"/>
            <a:ext cx="2460171" cy="338554"/>
          </a:xfrm>
          <a:prstGeom prst="rect">
            <a:avLst/>
          </a:prstGeom>
          <a:noFill/>
        </p:spPr>
        <p:txBody>
          <a:bodyPr wrap="square" rtlCol="0">
            <a:spAutoFit/>
          </a:bodyPr>
          <a:lstStyle/>
          <a:p>
            <a:pPr algn="r"/>
            <a:r>
              <a:rPr lang="en-US" sz="1600" dirty="0"/>
              <a:t>*No age in years if &gt; 89</a:t>
            </a:r>
          </a:p>
        </p:txBody>
      </p:sp>
    </p:spTree>
    <p:extLst>
      <p:ext uri="{BB962C8B-B14F-4D97-AF65-F5344CB8AC3E}">
        <p14:creationId xmlns:p14="http://schemas.microsoft.com/office/powerpoint/2010/main" val="37890643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7B401-AD90-CB16-A5B9-F1B77789F643}"/>
              </a:ext>
            </a:extLst>
          </p:cNvPr>
          <p:cNvSpPr>
            <a:spLocks noGrp="1"/>
          </p:cNvSpPr>
          <p:nvPr>
            <p:ph type="title"/>
          </p:nvPr>
        </p:nvSpPr>
        <p:spPr/>
        <p:txBody>
          <a:bodyPr/>
          <a:lstStyle/>
          <a:p>
            <a:r>
              <a:rPr lang="en-US" sz="5400" dirty="0"/>
              <a:t>Only access systems as necessary to do your job</a:t>
            </a:r>
            <a:endParaRPr lang="en-US" dirty="0"/>
          </a:p>
        </p:txBody>
      </p:sp>
      <p:sp>
        <p:nvSpPr>
          <p:cNvPr id="3" name="Content Placeholder 2">
            <a:extLst>
              <a:ext uri="{FF2B5EF4-FFF2-40B4-BE49-F238E27FC236}">
                <a16:creationId xmlns:a16="http://schemas.microsoft.com/office/drawing/2014/main" id="{C83F3259-564C-F12E-740E-EC69196A656A}"/>
              </a:ext>
            </a:extLst>
          </p:cNvPr>
          <p:cNvSpPr>
            <a:spLocks noGrp="1"/>
          </p:cNvSpPr>
          <p:nvPr>
            <p:ph idx="1"/>
          </p:nvPr>
        </p:nvSpPr>
        <p:spPr/>
        <p:txBody>
          <a:bodyPr>
            <a:normAutofit/>
          </a:bodyPr>
          <a:lstStyle/>
          <a:p>
            <a:pPr marL="228600" indent="0">
              <a:buNone/>
            </a:pPr>
            <a:r>
              <a:rPr lang="en-US" dirty="0">
                <a:solidFill>
                  <a:srgbClr val="000000"/>
                </a:solidFill>
                <a:effectLst/>
                <a:latin typeface="+mn-lt"/>
              </a:rPr>
              <a:t>PCISA: </a:t>
            </a:r>
            <a:r>
              <a:rPr lang="en-US" i="1" dirty="0">
                <a:solidFill>
                  <a:srgbClr val="000000"/>
                </a:solidFill>
                <a:effectLst/>
                <a:latin typeface="+mn-lt"/>
              </a:rPr>
              <a:t>I will only access UW Medicine clinical systems to perform my authorized job duties and will only use my own usernames and passwords. I am accountable for all accesses made under my login and password.</a:t>
            </a:r>
          </a:p>
          <a:p>
            <a:r>
              <a:rPr lang="en-US" dirty="0">
                <a:solidFill>
                  <a:srgbClr val="000000"/>
                </a:solidFill>
                <a:latin typeface="+mn-lt"/>
              </a:rPr>
              <a:t>Authorization required to access PHI of family members (OK to access own PHI)</a:t>
            </a:r>
          </a:p>
          <a:p>
            <a:r>
              <a:rPr lang="en-US" b="1" dirty="0">
                <a:solidFill>
                  <a:srgbClr val="000000"/>
                </a:solidFill>
                <a:effectLst/>
                <a:latin typeface="+mn-lt"/>
              </a:rPr>
              <a:t>Don</a:t>
            </a:r>
            <a:r>
              <a:rPr lang="en-US" b="1" dirty="0">
                <a:solidFill>
                  <a:srgbClr val="000000"/>
                </a:solidFill>
                <a:latin typeface="+mn-lt"/>
              </a:rPr>
              <a:t>’t forward protected info to unapproved email domains</a:t>
            </a:r>
            <a:r>
              <a:rPr lang="en-US" dirty="0">
                <a:solidFill>
                  <a:srgbClr val="000000"/>
                </a:solidFill>
                <a:latin typeface="+mn-lt"/>
              </a:rPr>
              <a:t>: </a:t>
            </a:r>
            <a:r>
              <a:rPr lang="en-US" dirty="0">
                <a:solidFill>
                  <a:srgbClr val="000000"/>
                </a:solidFill>
                <a:latin typeface="+mn-lt"/>
                <a:hlinkClick r:id="rId2"/>
              </a:rPr>
              <a:t>https://depts.washington.edu/uwmedsec/restricted/guidance/encryption/approved-email-domains/</a:t>
            </a:r>
            <a:endParaRPr lang="en-US" dirty="0">
              <a:solidFill>
                <a:srgbClr val="000000"/>
              </a:solidFill>
              <a:latin typeface="+mn-lt"/>
            </a:endParaRPr>
          </a:p>
          <a:p>
            <a:pPr lvl="1"/>
            <a:r>
              <a:rPr lang="en-US" dirty="0">
                <a:solidFill>
                  <a:srgbClr val="000000"/>
                </a:solidFill>
                <a:effectLst/>
                <a:latin typeface="+mn-lt"/>
              </a:rPr>
              <a:t>Fred Hutch, </a:t>
            </a:r>
            <a:r>
              <a:rPr lang="en-US" dirty="0" err="1">
                <a:solidFill>
                  <a:srgbClr val="000000"/>
                </a:solidFill>
                <a:effectLst/>
                <a:latin typeface="+mn-lt"/>
              </a:rPr>
              <a:t>Bloodworks</a:t>
            </a:r>
            <a:r>
              <a:rPr lang="en-US" dirty="0">
                <a:solidFill>
                  <a:srgbClr val="000000"/>
                </a:solidFill>
                <a:effectLst/>
                <a:latin typeface="+mn-lt"/>
              </a:rPr>
              <a:t> NW, most (but not all</a:t>
            </a:r>
            <a:r>
              <a:rPr lang="en-US" dirty="0">
                <a:solidFill>
                  <a:srgbClr val="000000"/>
                </a:solidFill>
                <a:latin typeface="+mn-lt"/>
              </a:rPr>
              <a:t>) regional reference lab clients/local health systems</a:t>
            </a:r>
          </a:p>
          <a:p>
            <a:pPr lvl="1"/>
            <a:r>
              <a:rPr lang="en-US" dirty="0">
                <a:solidFill>
                  <a:srgbClr val="000000"/>
                </a:solidFill>
                <a:latin typeface="+mn-lt"/>
              </a:rPr>
              <a:t>Secure email portal available when communication with outside entity that includes PHI is required</a:t>
            </a:r>
            <a:endParaRPr lang="en-US" dirty="0">
              <a:solidFill>
                <a:srgbClr val="000000"/>
              </a:solidFill>
              <a:effectLst/>
              <a:latin typeface="+mn-lt"/>
            </a:endParaRPr>
          </a:p>
          <a:p>
            <a:endParaRPr lang="en-US" dirty="0"/>
          </a:p>
        </p:txBody>
      </p:sp>
    </p:spTree>
    <p:extLst>
      <p:ext uri="{BB962C8B-B14F-4D97-AF65-F5344CB8AC3E}">
        <p14:creationId xmlns:p14="http://schemas.microsoft.com/office/powerpoint/2010/main" val="106845992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5359D-38CE-487A-9564-5369B270D9D3}"/>
              </a:ext>
            </a:extLst>
          </p:cNvPr>
          <p:cNvSpPr>
            <a:spLocks noGrp="1"/>
          </p:cNvSpPr>
          <p:nvPr>
            <p:ph type="title"/>
          </p:nvPr>
        </p:nvSpPr>
        <p:spPr/>
        <p:txBody>
          <a:bodyPr/>
          <a:lstStyle/>
          <a:p>
            <a:r>
              <a:rPr lang="en-US" sz="5400" dirty="0"/>
              <a:t>Use the necessary technical tools to protect data</a:t>
            </a:r>
            <a:endParaRPr lang="en-US" dirty="0"/>
          </a:p>
        </p:txBody>
      </p:sp>
      <p:sp>
        <p:nvSpPr>
          <p:cNvPr id="3" name="Content Placeholder 2">
            <a:extLst>
              <a:ext uri="{FF2B5EF4-FFF2-40B4-BE49-F238E27FC236}">
                <a16:creationId xmlns:a16="http://schemas.microsoft.com/office/drawing/2014/main" id="{26D12FDA-DE09-B247-5CFE-BB8713EF32BD}"/>
              </a:ext>
            </a:extLst>
          </p:cNvPr>
          <p:cNvSpPr>
            <a:spLocks noGrp="1"/>
          </p:cNvSpPr>
          <p:nvPr>
            <p:ph idx="1"/>
          </p:nvPr>
        </p:nvSpPr>
        <p:spPr/>
        <p:txBody>
          <a:bodyPr>
            <a:normAutofit/>
          </a:bodyPr>
          <a:lstStyle/>
          <a:p>
            <a:pPr marL="228600" indent="0">
              <a:buNone/>
            </a:pPr>
            <a:r>
              <a:rPr lang="en-US" dirty="0">
                <a:latin typeface="+mn-lt"/>
              </a:rPr>
              <a:t>PCISA: </a:t>
            </a:r>
            <a:r>
              <a:rPr lang="en-US" i="1" dirty="0">
                <a:solidFill>
                  <a:srgbClr val="000000"/>
                </a:solidFill>
                <a:effectLst/>
                <a:latin typeface="+mn-lt"/>
              </a:rPr>
              <a:t>I will store all protected information on secured systems, encrypted mobile devices, approved third party applications or other secure media.</a:t>
            </a:r>
          </a:p>
          <a:p>
            <a:pPr marL="228600" indent="0">
              <a:buNone/>
            </a:pPr>
            <a:r>
              <a:rPr lang="en-US" dirty="0">
                <a:solidFill>
                  <a:srgbClr val="000000"/>
                </a:solidFill>
                <a:effectLst/>
                <a:latin typeface="+mn-lt"/>
              </a:rPr>
              <a:t>PCISA: </a:t>
            </a:r>
            <a:r>
              <a:rPr lang="en-US" i="1" dirty="0">
                <a:solidFill>
                  <a:srgbClr val="000000"/>
                </a:solidFill>
                <a:effectLst/>
                <a:latin typeface="+mn-lt"/>
              </a:rPr>
              <a:t>I will ensure that my personally-owned computing devices are secured according to UW Medicine’s information security requirements before using them to perform UW Medicine business operations.</a:t>
            </a:r>
          </a:p>
          <a:p>
            <a:r>
              <a:rPr lang="en-US" dirty="0">
                <a:solidFill>
                  <a:srgbClr val="000000"/>
                </a:solidFill>
                <a:effectLst/>
                <a:latin typeface="+mn-lt"/>
              </a:rPr>
              <a:t>Use DLMP provided workstations, laptops, and computing resources for work activities</a:t>
            </a:r>
          </a:p>
          <a:p>
            <a:r>
              <a:rPr lang="en-US" dirty="0">
                <a:solidFill>
                  <a:srgbClr val="000000"/>
                </a:solidFill>
                <a:latin typeface="+mn-lt"/>
              </a:rPr>
              <a:t>Password protect and encrypt any personal devices that may hold PHI</a:t>
            </a:r>
          </a:p>
          <a:p>
            <a:r>
              <a:rPr lang="en-US" dirty="0">
                <a:solidFill>
                  <a:srgbClr val="000000"/>
                </a:solidFill>
                <a:latin typeface="+mn-lt"/>
              </a:rPr>
              <a:t>Connect to VPN when completing work activities, especially remotely</a:t>
            </a:r>
          </a:p>
          <a:p>
            <a:r>
              <a:rPr lang="en-US" dirty="0">
                <a:solidFill>
                  <a:srgbClr val="000000"/>
                </a:solidFill>
                <a:latin typeface="+mn-lt"/>
                <a:hlinkClick r:id="rId2"/>
              </a:rPr>
              <a:t>labmedhelp@uw.edu</a:t>
            </a:r>
            <a:r>
              <a:rPr lang="en-US" dirty="0">
                <a:solidFill>
                  <a:srgbClr val="000000"/>
                </a:solidFill>
                <a:latin typeface="+mn-lt"/>
              </a:rPr>
              <a:t> for help with encryption of a personal device</a:t>
            </a:r>
            <a:endParaRPr lang="en-US" dirty="0"/>
          </a:p>
        </p:txBody>
      </p:sp>
    </p:spTree>
    <p:extLst>
      <p:ext uri="{BB962C8B-B14F-4D97-AF65-F5344CB8AC3E}">
        <p14:creationId xmlns:p14="http://schemas.microsoft.com/office/powerpoint/2010/main" val="48473085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92369-3955-F5AA-56A4-4544CBC66A16}"/>
              </a:ext>
            </a:extLst>
          </p:cNvPr>
          <p:cNvSpPr>
            <a:spLocks noGrp="1"/>
          </p:cNvSpPr>
          <p:nvPr>
            <p:ph type="title"/>
          </p:nvPr>
        </p:nvSpPr>
        <p:spPr/>
        <p:txBody>
          <a:bodyPr/>
          <a:lstStyle/>
          <a:p>
            <a:r>
              <a:rPr lang="en-US" dirty="0"/>
              <a:t>Network Security</a:t>
            </a:r>
          </a:p>
        </p:txBody>
      </p:sp>
      <p:sp>
        <p:nvSpPr>
          <p:cNvPr id="3" name="Content Placeholder 2">
            <a:extLst>
              <a:ext uri="{FF2B5EF4-FFF2-40B4-BE49-F238E27FC236}">
                <a16:creationId xmlns:a16="http://schemas.microsoft.com/office/drawing/2014/main" id="{60CB3201-79D8-4909-4A8D-ACF2DCEA1BBC}"/>
              </a:ext>
            </a:extLst>
          </p:cNvPr>
          <p:cNvSpPr>
            <a:spLocks noGrp="1"/>
          </p:cNvSpPr>
          <p:nvPr>
            <p:ph idx="1"/>
          </p:nvPr>
        </p:nvSpPr>
        <p:spPr>
          <a:xfrm>
            <a:off x="567930" y="2286000"/>
            <a:ext cx="5708963" cy="4337222"/>
          </a:xfrm>
        </p:spPr>
        <p:txBody>
          <a:bodyPr>
            <a:normAutofit lnSpcReduction="10000"/>
          </a:bodyPr>
          <a:lstStyle/>
          <a:p>
            <a:pPr>
              <a:lnSpc>
                <a:spcPct val="120000"/>
              </a:lnSpc>
            </a:pPr>
            <a:r>
              <a:rPr lang="en-US" dirty="0"/>
              <a:t>Firewalls and routers restrict network traffic</a:t>
            </a:r>
          </a:p>
          <a:p>
            <a:pPr lvl="1">
              <a:lnSpc>
                <a:spcPct val="120000"/>
              </a:lnSpc>
            </a:pPr>
            <a:r>
              <a:rPr lang="en-US" sz="2800" dirty="0"/>
              <a:t>Barrier between computer or network and outside</a:t>
            </a:r>
          </a:p>
          <a:p>
            <a:pPr lvl="1">
              <a:lnSpc>
                <a:spcPct val="120000"/>
              </a:lnSpc>
            </a:pPr>
            <a:r>
              <a:rPr lang="en-US" sz="2800" dirty="0"/>
              <a:t>Barriers between network segments (partitions)</a:t>
            </a:r>
          </a:p>
          <a:p>
            <a:pPr>
              <a:lnSpc>
                <a:spcPct val="120000"/>
              </a:lnSpc>
            </a:pPr>
            <a:r>
              <a:rPr lang="en-US" dirty="0"/>
              <a:t>Diverse data travels on network</a:t>
            </a:r>
          </a:p>
          <a:p>
            <a:pPr>
              <a:lnSpc>
                <a:spcPct val="120000"/>
              </a:lnSpc>
            </a:pPr>
            <a:r>
              <a:rPr lang="en-US" dirty="0"/>
              <a:t>Encrypted communications from trusted clients can access network through virtual private network (VPN)</a:t>
            </a:r>
          </a:p>
        </p:txBody>
      </p:sp>
      <p:pic>
        <p:nvPicPr>
          <p:cNvPr id="4" name="Picture 3" descr="A diagram of a computer network&#10;&#10;Description automatically generated">
            <a:extLst>
              <a:ext uri="{FF2B5EF4-FFF2-40B4-BE49-F238E27FC236}">
                <a16:creationId xmlns:a16="http://schemas.microsoft.com/office/drawing/2014/main" id="{DE5B3150-82E7-1C4F-DDE9-5A60F646B552}"/>
              </a:ext>
            </a:extLst>
          </p:cNvPr>
          <p:cNvPicPr>
            <a:picLocks noChangeAspect="1"/>
          </p:cNvPicPr>
          <p:nvPr/>
        </p:nvPicPr>
        <p:blipFill>
          <a:blip r:embed="rId2"/>
          <a:stretch>
            <a:fillRect/>
          </a:stretch>
        </p:blipFill>
        <p:spPr>
          <a:xfrm>
            <a:off x="6276893" y="130629"/>
            <a:ext cx="5708963" cy="6727371"/>
          </a:xfrm>
          <a:prstGeom prst="rect">
            <a:avLst/>
          </a:prstGeom>
        </p:spPr>
      </p:pic>
    </p:spTree>
    <p:extLst>
      <p:ext uri="{BB962C8B-B14F-4D97-AF65-F5344CB8AC3E}">
        <p14:creationId xmlns:p14="http://schemas.microsoft.com/office/powerpoint/2010/main" val="5922789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4AF96-F829-8E1F-DEA4-6642B1897D82}"/>
              </a:ext>
            </a:extLst>
          </p:cNvPr>
          <p:cNvSpPr>
            <a:spLocks noGrp="1"/>
          </p:cNvSpPr>
          <p:nvPr>
            <p:ph type="title"/>
          </p:nvPr>
        </p:nvSpPr>
        <p:spPr/>
        <p:txBody>
          <a:bodyPr/>
          <a:lstStyle/>
          <a:p>
            <a:r>
              <a:rPr lang="en-US" dirty="0"/>
              <a:t>Only use approved cloud resources</a:t>
            </a:r>
          </a:p>
        </p:txBody>
      </p:sp>
      <p:sp>
        <p:nvSpPr>
          <p:cNvPr id="3" name="Content Placeholder 2">
            <a:extLst>
              <a:ext uri="{FF2B5EF4-FFF2-40B4-BE49-F238E27FC236}">
                <a16:creationId xmlns:a16="http://schemas.microsoft.com/office/drawing/2014/main" id="{6AC250FE-EC19-349A-1C26-F3157CBF8915}"/>
              </a:ext>
            </a:extLst>
          </p:cNvPr>
          <p:cNvSpPr>
            <a:spLocks noGrp="1"/>
          </p:cNvSpPr>
          <p:nvPr>
            <p:ph idx="1"/>
          </p:nvPr>
        </p:nvSpPr>
        <p:spPr/>
        <p:txBody>
          <a:bodyPr>
            <a:normAutofit/>
          </a:bodyPr>
          <a:lstStyle/>
          <a:p>
            <a:r>
              <a:rPr lang="en-US" dirty="0"/>
              <a:t>UW Medicine must have a business associates agreement (BAA) in place with any non health care organization (non covered entity) that is managing/storing PHI</a:t>
            </a:r>
          </a:p>
          <a:p>
            <a:r>
              <a:rPr lang="en-US" dirty="0"/>
              <a:t>BAA is in place with:</a:t>
            </a:r>
          </a:p>
          <a:p>
            <a:pPr lvl="1"/>
            <a:r>
              <a:rPr lang="en-US" dirty="0"/>
              <a:t>Microsoft (Office 365, Teams, Azure)</a:t>
            </a:r>
          </a:p>
          <a:p>
            <a:pPr lvl="1"/>
            <a:r>
              <a:rPr lang="en-US" dirty="0"/>
              <a:t>Amazon (Amazon Web Services)</a:t>
            </a:r>
          </a:p>
          <a:p>
            <a:pPr lvl="1"/>
            <a:r>
              <a:rPr lang="en-US" dirty="0"/>
              <a:t>Coordinate with DLMP informatics for any planned use of cloud infrastructure outside of Office 365 &amp; Teams</a:t>
            </a:r>
          </a:p>
          <a:p>
            <a:r>
              <a:rPr lang="en-US" b="1" dirty="0"/>
              <a:t>No BAA in place with Google </a:t>
            </a:r>
            <a:r>
              <a:rPr lang="en-US" dirty="0"/>
              <a:t>(upper campus phasing out some but not all services)</a:t>
            </a:r>
          </a:p>
          <a:p>
            <a:r>
              <a:rPr lang="en-US" b="1" dirty="0"/>
              <a:t>Be cautious with all external web resources</a:t>
            </a:r>
          </a:p>
        </p:txBody>
      </p:sp>
    </p:spTree>
    <p:extLst>
      <p:ext uri="{BB962C8B-B14F-4D97-AF65-F5344CB8AC3E}">
        <p14:creationId xmlns:p14="http://schemas.microsoft.com/office/powerpoint/2010/main" val="302910752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20A28-0A1F-5C2C-4377-A3538266AEC7}"/>
              </a:ext>
            </a:extLst>
          </p:cNvPr>
          <p:cNvSpPr>
            <a:spLocks noGrp="1"/>
          </p:cNvSpPr>
          <p:nvPr>
            <p:ph type="title"/>
          </p:nvPr>
        </p:nvSpPr>
        <p:spPr/>
        <p:txBody>
          <a:bodyPr/>
          <a:lstStyle/>
          <a:p>
            <a:r>
              <a:rPr lang="en-US" sz="5400" dirty="0"/>
              <a:t>Use the necessary technical tools to protect data</a:t>
            </a:r>
            <a:endParaRPr lang="en-US" dirty="0"/>
          </a:p>
        </p:txBody>
      </p:sp>
      <p:sp>
        <p:nvSpPr>
          <p:cNvPr id="3" name="Content Placeholder 2">
            <a:extLst>
              <a:ext uri="{FF2B5EF4-FFF2-40B4-BE49-F238E27FC236}">
                <a16:creationId xmlns:a16="http://schemas.microsoft.com/office/drawing/2014/main" id="{2FD48E03-6EEF-48D5-AA3B-51F799185039}"/>
              </a:ext>
            </a:extLst>
          </p:cNvPr>
          <p:cNvSpPr>
            <a:spLocks noGrp="1"/>
          </p:cNvSpPr>
          <p:nvPr>
            <p:ph idx="1"/>
          </p:nvPr>
        </p:nvSpPr>
        <p:spPr/>
        <p:txBody>
          <a:bodyPr>
            <a:normAutofit/>
          </a:bodyPr>
          <a:lstStyle/>
          <a:p>
            <a:pPr marL="228600" indent="0">
              <a:buNone/>
            </a:pPr>
            <a:r>
              <a:rPr lang="en-US" dirty="0">
                <a:latin typeface="+mn-lt"/>
              </a:rPr>
              <a:t>PCISA: </a:t>
            </a:r>
            <a:r>
              <a:rPr lang="en-US" i="1" dirty="0">
                <a:solidFill>
                  <a:srgbClr val="000000"/>
                </a:solidFill>
                <a:effectLst/>
                <a:latin typeface="+mn-lt"/>
              </a:rPr>
              <a:t>I will not change my computer configuration or perform any action that might circumvent authentication or security on any UW Medicine system without prior approval.</a:t>
            </a:r>
          </a:p>
          <a:p>
            <a:pPr marL="228600" indent="0">
              <a:buNone/>
            </a:pPr>
            <a:r>
              <a:rPr lang="en-US" dirty="0">
                <a:solidFill>
                  <a:srgbClr val="000000"/>
                </a:solidFill>
                <a:latin typeface="+mn-lt"/>
              </a:rPr>
              <a:t>PCISA: </a:t>
            </a:r>
            <a:r>
              <a:rPr lang="en-US" i="1" dirty="0">
                <a:solidFill>
                  <a:srgbClr val="000000"/>
                </a:solidFill>
                <a:effectLst/>
                <a:latin typeface="+mn-lt"/>
              </a:rPr>
              <a:t>I will use only licensed and authorized software; I will not download, install or run unlicensed or unauthorized software.</a:t>
            </a:r>
          </a:p>
          <a:p>
            <a:r>
              <a:rPr lang="en-US" dirty="0">
                <a:solidFill>
                  <a:srgbClr val="000000"/>
                </a:solidFill>
                <a:latin typeface="+mn-lt"/>
              </a:rPr>
              <a:t>Workstations by default do not include administrative privileges</a:t>
            </a:r>
          </a:p>
          <a:p>
            <a:r>
              <a:rPr lang="en-US" dirty="0">
                <a:solidFill>
                  <a:srgbClr val="000000"/>
                </a:solidFill>
                <a:latin typeface="+mn-lt"/>
              </a:rPr>
              <a:t>Send software requests to </a:t>
            </a:r>
            <a:r>
              <a:rPr lang="en-US" dirty="0">
                <a:solidFill>
                  <a:srgbClr val="000000"/>
                </a:solidFill>
                <a:latin typeface="+mn-lt"/>
                <a:hlinkClick r:id="rId2"/>
              </a:rPr>
              <a:t>labmedhelp@uw.edu</a:t>
            </a:r>
            <a:r>
              <a:rPr lang="en-US" dirty="0">
                <a:solidFill>
                  <a:srgbClr val="000000"/>
                </a:solidFill>
                <a:latin typeface="+mn-lt"/>
              </a:rPr>
              <a:t> </a:t>
            </a:r>
            <a:endParaRPr lang="en-US" dirty="0">
              <a:solidFill>
                <a:srgbClr val="000000"/>
              </a:solidFill>
              <a:effectLst/>
              <a:latin typeface="+mn-lt"/>
            </a:endParaRPr>
          </a:p>
          <a:p>
            <a:r>
              <a:rPr lang="en-US" dirty="0">
                <a:solidFill>
                  <a:srgbClr val="000000"/>
                </a:solidFill>
                <a:latin typeface="+mn-lt"/>
              </a:rPr>
              <a:t>DLMP has scientific computing resources for data analysis activities, including RStudio which is accessible via web browser</a:t>
            </a:r>
          </a:p>
        </p:txBody>
      </p:sp>
    </p:spTree>
    <p:extLst>
      <p:ext uri="{BB962C8B-B14F-4D97-AF65-F5344CB8AC3E}">
        <p14:creationId xmlns:p14="http://schemas.microsoft.com/office/powerpoint/2010/main" val="11361123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18A49E-1119-D89F-29AA-BB600DFA654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4785861-49F5-BAFA-8848-499FD3FE51A3}"/>
              </a:ext>
            </a:extLst>
          </p:cNvPr>
          <p:cNvSpPr txBox="1"/>
          <p:nvPr/>
        </p:nvSpPr>
        <p:spPr>
          <a:xfrm>
            <a:off x="748145" y="814647"/>
            <a:ext cx="10939550" cy="5045612"/>
          </a:xfrm>
          <a:prstGeom prst="rect">
            <a:avLst/>
          </a:prstGeom>
          <a:noFill/>
        </p:spPr>
        <p:txBody>
          <a:bodyPr wrap="square" rtlCol="0">
            <a:spAutoFit/>
          </a:bodyPr>
          <a:lstStyle/>
          <a:p>
            <a:r>
              <a:rPr lang="en-US" sz="4000" dirty="0"/>
              <a:t>Lesson Goals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Understand the considerations and limitations of laboratory data requests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Use local resources to develop and complete a data request</a:t>
            </a:r>
            <a:endParaRPr lang="en-US" sz="3200" dirty="0"/>
          </a:p>
          <a:p>
            <a:endParaRPr lang="en-US" sz="4000" dirty="0"/>
          </a:p>
          <a:p>
            <a:r>
              <a:rPr lang="en-US" sz="4000" dirty="0"/>
              <a:t>Lesson Objectives</a:t>
            </a:r>
          </a:p>
          <a:p>
            <a:pPr marL="514350" indent="-514350">
              <a:buAutoNum type="arabicPeriod"/>
            </a:pPr>
            <a:r>
              <a:rPr lang="en-US" sz="2800" dirty="0"/>
              <a:t>Describe the common stages of completing a data request</a:t>
            </a:r>
          </a:p>
          <a:p>
            <a:pPr marL="514350" indent="-514350">
              <a:buAutoNum type="arabicPeriod"/>
            </a:pPr>
            <a:r>
              <a:rPr lang="en-US" sz="2800" dirty="0"/>
              <a:t>List the minimum requirements for a good data request</a:t>
            </a:r>
          </a:p>
          <a:p>
            <a:pPr marL="514350" indent="-514350">
              <a:buAutoNum type="arabicPeriod"/>
            </a:pPr>
            <a:r>
              <a:rPr lang="en-US" sz="2800" dirty="0"/>
              <a:t>Formulate a data request for an analysis project</a:t>
            </a:r>
          </a:p>
          <a:p>
            <a:pPr marL="514350" indent="-514350">
              <a:buAutoNum type="arabicPeriod"/>
            </a:pPr>
            <a:endParaRPr lang="en-US" sz="2800" dirty="0"/>
          </a:p>
        </p:txBody>
      </p:sp>
    </p:spTree>
    <p:extLst>
      <p:ext uri="{BB962C8B-B14F-4D97-AF65-F5344CB8AC3E}">
        <p14:creationId xmlns:p14="http://schemas.microsoft.com/office/powerpoint/2010/main" val="3804425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g3594c3dd4a5_0_3"/>
          <p:cNvSpPr txBox="1">
            <a:spLocks noGrp="1"/>
          </p:cNvSpPr>
          <p:nvPr>
            <p:ph type="body" idx="1"/>
          </p:nvPr>
        </p:nvSpPr>
        <p:spPr>
          <a:xfrm>
            <a:off x="838200" y="1825625"/>
            <a:ext cx="5757300" cy="4492500"/>
          </a:xfrm>
          <a:prstGeom prst="rect">
            <a:avLst/>
          </a:prstGeom>
        </p:spPr>
        <p:txBody>
          <a:bodyPr spcFirstLastPara="1" wrap="square" lIns="91425" tIns="45700" rIns="91425" bIns="45700" anchor="t" anchorCtr="0">
            <a:normAutofit/>
          </a:bodyPr>
          <a:lstStyle/>
          <a:p>
            <a:pPr marL="457200" lvl="0" indent="-381000" algn="l" rtl="0">
              <a:spcBef>
                <a:spcPts val="1000"/>
              </a:spcBef>
              <a:spcAft>
                <a:spcPts val="0"/>
              </a:spcAft>
              <a:buSzPts val="2400"/>
              <a:buChar char="•"/>
            </a:pPr>
            <a:r>
              <a:rPr lang="en-US" sz="2400"/>
              <a:t>Process is usually not linear!</a:t>
            </a:r>
            <a:endParaRPr sz="2400"/>
          </a:p>
          <a:p>
            <a:pPr marL="914400" lvl="1" indent="-381000" algn="l" rtl="0">
              <a:spcBef>
                <a:spcPts val="1000"/>
              </a:spcBef>
              <a:spcAft>
                <a:spcPts val="0"/>
              </a:spcAft>
              <a:buSzPts val="2400"/>
              <a:buChar char="•"/>
            </a:pPr>
            <a:r>
              <a:rPr lang="en-US" sz="2400"/>
              <a:t>May require multiple iterations to complete</a:t>
            </a:r>
            <a:endParaRPr sz="2400"/>
          </a:p>
          <a:p>
            <a:pPr marL="914400" lvl="1" indent="-381000" algn="l" rtl="0">
              <a:spcBef>
                <a:spcPts val="1000"/>
              </a:spcBef>
              <a:spcAft>
                <a:spcPts val="0"/>
              </a:spcAft>
              <a:buSzPts val="2400"/>
              <a:buChar char="•"/>
            </a:pPr>
            <a:r>
              <a:rPr lang="en-US" sz="2400"/>
              <a:t>May be an ongoing cycle (for ongoing data needs)</a:t>
            </a:r>
            <a:endParaRPr sz="2400"/>
          </a:p>
          <a:p>
            <a:pPr marL="457200" lvl="0" indent="-381000" algn="l" rtl="0">
              <a:spcBef>
                <a:spcPts val="1000"/>
              </a:spcBef>
              <a:spcAft>
                <a:spcPts val="1000"/>
              </a:spcAft>
              <a:buSzPts val="2400"/>
              <a:buChar char="•"/>
            </a:pPr>
            <a:r>
              <a:rPr lang="en-US" sz="2300">
                <a:solidFill>
                  <a:schemeClr val="accent2"/>
                </a:solidFill>
              </a:rPr>
              <a:t>Roles of those involved in the data request: analysts, requesters, end users</a:t>
            </a:r>
            <a:endParaRPr sz="2400" b="1"/>
          </a:p>
        </p:txBody>
      </p:sp>
      <p:sp>
        <p:nvSpPr>
          <p:cNvPr id="166" name="Google Shape;166;g3594c3dd4a5_0_3"/>
          <p:cNvSpPr txBox="1">
            <a:spLocks noGrp="1"/>
          </p:cNvSpPr>
          <p:nvPr>
            <p:ph type="title"/>
          </p:nvPr>
        </p:nvSpPr>
        <p:spPr>
          <a:xfrm>
            <a:off x="838200" y="788254"/>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Typical stages of a data analysis request</a:t>
            </a:r>
            <a:endParaRPr dirty="0"/>
          </a:p>
        </p:txBody>
      </p:sp>
      <p:sp>
        <p:nvSpPr>
          <p:cNvPr id="167" name="Google Shape;167;g3594c3dd4a5_0_3"/>
          <p:cNvSpPr txBox="1">
            <a:spLocks noGrp="1"/>
          </p:cNvSpPr>
          <p:nvPr>
            <p:ph type="sldNum" idx="4294967295"/>
          </p:nvPr>
        </p:nvSpPr>
        <p:spPr>
          <a:xfrm>
            <a:off x="254193" y="6122796"/>
            <a:ext cx="6381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pic>
        <p:nvPicPr>
          <p:cNvPr id="168" name="Google Shape;168;g3594c3dd4a5_0_3" title="ChatGPT Image May 17, 2025, 09_30_57 AM.png"/>
          <p:cNvPicPr preferRelativeResize="0"/>
          <p:nvPr/>
        </p:nvPicPr>
        <p:blipFill>
          <a:blip r:embed="rId3">
            <a:alphaModFix/>
          </a:blip>
          <a:stretch>
            <a:fillRect/>
          </a:stretch>
        </p:blipFill>
        <p:spPr>
          <a:xfrm>
            <a:off x="7273900" y="2018920"/>
            <a:ext cx="4286426" cy="42864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57906-B8E1-89D6-312C-65482333FD91}"/>
              </a:ext>
            </a:extLst>
          </p:cNvPr>
          <p:cNvSpPr>
            <a:spLocks noGrp="1"/>
          </p:cNvSpPr>
          <p:nvPr>
            <p:ph type="title"/>
          </p:nvPr>
        </p:nvSpPr>
        <p:spPr/>
        <p:txBody>
          <a:bodyPr/>
          <a:lstStyle/>
          <a:p>
            <a:r>
              <a:rPr lang="en-US" dirty="0"/>
              <a:t>Acknowledgements</a:t>
            </a:r>
          </a:p>
        </p:txBody>
      </p:sp>
      <p:sp>
        <p:nvSpPr>
          <p:cNvPr id="3" name="Content Placeholder 2">
            <a:extLst>
              <a:ext uri="{FF2B5EF4-FFF2-40B4-BE49-F238E27FC236}">
                <a16:creationId xmlns:a16="http://schemas.microsoft.com/office/drawing/2014/main" id="{8BB97B5D-7443-B529-2768-A3F45D54A537}"/>
              </a:ext>
            </a:extLst>
          </p:cNvPr>
          <p:cNvSpPr>
            <a:spLocks noGrp="1"/>
          </p:cNvSpPr>
          <p:nvPr>
            <p:ph idx="1"/>
          </p:nvPr>
        </p:nvSpPr>
        <p:spPr/>
        <p:txBody>
          <a:bodyPr/>
          <a:lstStyle/>
          <a:p>
            <a:pPr>
              <a:buFont typeface="Arial" panose="020B0604020202020204" pitchFamily="34" charset="0"/>
              <a:buChar char="•"/>
            </a:pPr>
            <a:r>
              <a:rPr lang="en-US" dirty="0"/>
              <a:t> Michelle Stoffel, University of Minnesota, for authoring general content</a:t>
            </a:r>
          </a:p>
          <a:p>
            <a:pPr>
              <a:buFont typeface="Arial" panose="020B0604020202020204" pitchFamily="34" charset="0"/>
              <a:buChar char="•"/>
            </a:pPr>
            <a:r>
              <a:rPr lang="en-US" dirty="0"/>
              <a:t> Association for Diagnostics and Laboratory Medicine – content developed for data science certificate program</a:t>
            </a:r>
          </a:p>
        </p:txBody>
      </p:sp>
    </p:spTree>
    <p:extLst>
      <p:ext uri="{BB962C8B-B14F-4D97-AF65-F5344CB8AC3E}">
        <p14:creationId xmlns:p14="http://schemas.microsoft.com/office/powerpoint/2010/main" val="1525230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g361f9c9693f_0_0"/>
          <p:cNvSpPr txBox="1">
            <a:spLocks noGrp="1"/>
          </p:cNvSpPr>
          <p:nvPr>
            <p:ph type="body" idx="1"/>
          </p:nvPr>
        </p:nvSpPr>
        <p:spPr>
          <a:xfrm>
            <a:off x="838200" y="1825625"/>
            <a:ext cx="9473700" cy="4492500"/>
          </a:xfrm>
          <a:prstGeom prst="rect">
            <a:avLst/>
          </a:prstGeom>
        </p:spPr>
        <p:txBody>
          <a:bodyPr spcFirstLastPara="1" wrap="square" lIns="91425" tIns="45700" rIns="91425" bIns="45700" anchor="t" anchorCtr="0">
            <a:normAutofit/>
          </a:bodyPr>
          <a:lstStyle/>
          <a:p>
            <a:pPr marL="457200" lvl="0" indent="-374650" algn="l" rtl="0">
              <a:spcBef>
                <a:spcPts val="1000"/>
              </a:spcBef>
              <a:spcAft>
                <a:spcPts val="0"/>
              </a:spcAft>
              <a:buSzPts val="2300"/>
              <a:buChar char="•"/>
            </a:pPr>
            <a:r>
              <a:rPr lang="en-US" sz="2300"/>
              <a:t>Expected timeline can vary based on:</a:t>
            </a:r>
            <a:endParaRPr sz="2300"/>
          </a:p>
          <a:p>
            <a:pPr marL="914400" lvl="1" indent="-374650" algn="l" rtl="0">
              <a:spcBef>
                <a:spcPts val="1000"/>
              </a:spcBef>
              <a:spcAft>
                <a:spcPts val="0"/>
              </a:spcAft>
              <a:buSzPts val="2300"/>
              <a:buChar char="•"/>
            </a:pPr>
            <a:r>
              <a:rPr lang="en-US" sz="2300"/>
              <a:t>Governance processes (getting access to data</a:t>
            </a:r>
            <a:endParaRPr sz="2300"/>
          </a:p>
          <a:p>
            <a:pPr marL="914400" lvl="1" indent="-374650" algn="l" rtl="0">
              <a:spcBef>
                <a:spcPts val="1000"/>
              </a:spcBef>
              <a:spcAft>
                <a:spcPts val="0"/>
              </a:spcAft>
              <a:buSzPts val="2300"/>
              <a:buChar char="•"/>
            </a:pPr>
            <a:r>
              <a:rPr lang="en-US" sz="2300"/>
              <a:t>Analyst availability/resources</a:t>
            </a:r>
            <a:endParaRPr sz="2300"/>
          </a:p>
          <a:p>
            <a:pPr marL="914400" lvl="1" indent="-374650" algn="l" rtl="0">
              <a:spcBef>
                <a:spcPts val="1000"/>
              </a:spcBef>
              <a:spcAft>
                <a:spcPts val="1000"/>
              </a:spcAft>
              <a:buSzPts val="2300"/>
              <a:buChar char="•"/>
            </a:pPr>
            <a:r>
              <a:rPr lang="en-US" sz="2300" b="1"/>
              <a:t>Often overlooked: availability of data requester and/or end users whose input is needed for requirements and validation</a:t>
            </a:r>
            <a:endParaRPr sz="2300" b="1"/>
          </a:p>
        </p:txBody>
      </p:sp>
      <p:sp>
        <p:nvSpPr>
          <p:cNvPr id="175" name="Google Shape;175;g361f9c9693f_0_0"/>
          <p:cNvSpPr txBox="1">
            <a:spLocks noGrp="1"/>
          </p:cNvSpPr>
          <p:nvPr>
            <p:ph type="title"/>
          </p:nvPr>
        </p:nvSpPr>
        <p:spPr>
          <a:xfrm>
            <a:off x="838200" y="788254"/>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Timeline planning</a:t>
            </a:r>
            <a:endParaRPr dirty="0"/>
          </a:p>
        </p:txBody>
      </p:sp>
      <p:sp>
        <p:nvSpPr>
          <p:cNvPr id="176" name="Google Shape;176;g361f9c9693f_0_0"/>
          <p:cNvSpPr txBox="1">
            <a:spLocks noGrp="1"/>
          </p:cNvSpPr>
          <p:nvPr>
            <p:ph type="sldNum" idx="4294967295"/>
          </p:nvPr>
        </p:nvSpPr>
        <p:spPr>
          <a:xfrm>
            <a:off x="254193" y="6122796"/>
            <a:ext cx="6381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CD3FA5-CA6A-A997-7C23-05D9F3E702D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BCBBD3-BAA8-74F5-C3C3-C523A7DACB7E}"/>
              </a:ext>
            </a:extLst>
          </p:cNvPr>
          <p:cNvSpPr>
            <a:spLocks noGrp="1"/>
          </p:cNvSpPr>
          <p:nvPr>
            <p:ph type="title"/>
          </p:nvPr>
        </p:nvSpPr>
        <p:spPr>
          <a:xfrm>
            <a:off x="531018" y="2926081"/>
            <a:ext cx="11187112" cy="1463040"/>
          </a:xfrm>
        </p:spPr>
        <p:txBody>
          <a:bodyPr/>
          <a:lstStyle/>
          <a:p>
            <a:r>
              <a:rPr lang="en-US" dirty="0"/>
              <a:t>Defining Requirements</a:t>
            </a:r>
            <a:endParaRPr lang="en-US" sz="3600" dirty="0"/>
          </a:p>
        </p:txBody>
      </p:sp>
    </p:spTree>
    <p:extLst>
      <p:ext uri="{BB962C8B-B14F-4D97-AF65-F5344CB8AC3E}">
        <p14:creationId xmlns:p14="http://schemas.microsoft.com/office/powerpoint/2010/main" val="4146515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g355779b5ee9_0_0"/>
          <p:cNvSpPr txBox="1">
            <a:spLocks noGrp="1"/>
          </p:cNvSpPr>
          <p:nvPr>
            <p:ph type="body" idx="1"/>
          </p:nvPr>
        </p:nvSpPr>
        <p:spPr>
          <a:xfrm>
            <a:off x="838200" y="1964267"/>
            <a:ext cx="10515600" cy="3799158"/>
          </a:xfrm>
          <a:prstGeom prst="rect">
            <a:avLst/>
          </a:prstGeom>
        </p:spPr>
        <p:txBody>
          <a:bodyPr spcFirstLastPara="1" wrap="square" lIns="91425" tIns="45700" rIns="91425" bIns="45700" anchor="t" anchorCtr="0">
            <a:normAutofit/>
          </a:bodyPr>
          <a:lstStyle/>
          <a:p>
            <a:pPr marL="0" lvl="0" indent="0" algn="l" rtl="0">
              <a:lnSpc>
                <a:spcPct val="90000"/>
              </a:lnSpc>
              <a:spcBef>
                <a:spcPts val="1000"/>
              </a:spcBef>
              <a:spcAft>
                <a:spcPts val="0"/>
              </a:spcAft>
              <a:buNone/>
            </a:pPr>
            <a:r>
              <a:rPr lang="en-US" sz="2550" dirty="0">
                <a:solidFill>
                  <a:schemeClr val="accent2"/>
                </a:solidFill>
              </a:rPr>
              <a:t>By working backwards from the final product you will decrease the number of cycles of iteration for extracting or requesting data:</a:t>
            </a:r>
            <a:endParaRPr sz="2550" dirty="0"/>
          </a:p>
          <a:p>
            <a:pPr marL="457200" lvl="0" indent="-390525" algn="l" rtl="0">
              <a:spcBef>
                <a:spcPts val="1000"/>
              </a:spcBef>
              <a:spcAft>
                <a:spcPts val="0"/>
              </a:spcAft>
              <a:buSzPts val="2550"/>
              <a:buChar char="•"/>
            </a:pPr>
            <a:r>
              <a:rPr lang="en-US" sz="2550" dirty="0"/>
              <a:t>What data question(s) is being asked</a:t>
            </a:r>
            <a:endParaRPr sz="2550" dirty="0"/>
          </a:p>
          <a:p>
            <a:pPr marL="457200" lvl="0" indent="-390525" algn="l" rtl="0">
              <a:spcBef>
                <a:spcPts val="0"/>
              </a:spcBef>
              <a:spcAft>
                <a:spcPts val="0"/>
              </a:spcAft>
              <a:buSzPts val="2550"/>
              <a:buChar char="•"/>
            </a:pPr>
            <a:r>
              <a:rPr lang="en-US" sz="2550" dirty="0">
                <a:solidFill>
                  <a:schemeClr val="accent2"/>
                </a:solidFill>
              </a:rPr>
              <a:t>Who are the end users of the data?</a:t>
            </a:r>
            <a:endParaRPr sz="2550" dirty="0"/>
          </a:p>
          <a:p>
            <a:pPr marL="457200" lvl="0" indent="-390525" algn="l" rtl="0">
              <a:spcBef>
                <a:spcPts val="0"/>
              </a:spcBef>
              <a:spcAft>
                <a:spcPts val="0"/>
              </a:spcAft>
              <a:buSzPts val="2550"/>
              <a:buChar char="•"/>
            </a:pPr>
            <a:r>
              <a:rPr lang="en-US" sz="2550" dirty="0"/>
              <a:t>How the extracted data will be used (daily operations, research, etc.?)</a:t>
            </a:r>
            <a:endParaRPr sz="2550" dirty="0"/>
          </a:p>
          <a:p>
            <a:pPr marL="457200" lvl="0" indent="-390525" algn="l" rtl="0">
              <a:spcBef>
                <a:spcPts val="0"/>
              </a:spcBef>
              <a:spcAft>
                <a:spcPts val="0"/>
              </a:spcAft>
              <a:buSzPts val="2550"/>
              <a:buChar char="•"/>
            </a:pPr>
            <a:r>
              <a:rPr lang="en-US" sz="2550" dirty="0"/>
              <a:t>Where and how the data will be accessed once delivered</a:t>
            </a:r>
            <a:endParaRPr sz="2550" dirty="0"/>
          </a:p>
          <a:p>
            <a:pPr marL="457200" lvl="0" indent="0" algn="l" rtl="0">
              <a:spcBef>
                <a:spcPts val="1000"/>
              </a:spcBef>
              <a:spcAft>
                <a:spcPts val="0"/>
              </a:spcAft>
              <a:buNone/>
            </a:pPr>
            <a:endParaRPr sz="2800" dirty="0"/>
          </a:p>
          <a:p>
            <a:pPr marL="0" lvl="0" indent="0" algn="l" rtl="0">
              <a:spcBef>
                <a:spcPts val="1000"/>
              </a:spcBef>
              <a:spcAft>
                <a:spcPts val="0"/>
              </a:spcAft>
              <a:buNone/>
            </a:pPr>
            <a:endParaRPr dirty="0"/>
          </a:p>
        </p:txBody>
      </p:sp>
      <p:sp>
        <p:nvSpPr>
          <p:cNvPr id="190" name="Google Shape;190;g355779b5ee9_0_0"/>
          <p:cNvSpPr txBox="1">
            <a:spLocks noGrp="1"/>
          </p:cNvSpPr>
          <p:nvPr>
            <p:ph type="title"/>
          </p:nvPr>
        </p:nvSpPr>
        <p:spPr>
          <a:xfrm>
            <a:off x="838200" y="778340"/>
            <a:ext cx="10515600" cy="8676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t>Make a request with the end in mind</a:t>
            </a:r>
            <a:endParaRPr dirty="0"/>
          </a:p>
        </p:txBody>
      </p:sp>
      <p:sp>
        <p:nvSpPr>
          <p:cNvPr id="191" name="Google Shape;191;g355779b5ee9_0_0"/>
          <p:cNvSpPr txBox="1">
            <a:spLocks noGrp="1"/>
          </p:cNvSpPr>
          <p:nvPr>
            <p:ph type="sldNum" idx="4294967295"/>
          </p:nvPr>
        </p:nvSpPr>
        <p:spPr>
          <a:xfrm>
            <a:off x="254193" y="6122796"/>
            <a:ext cx="6381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Powerpoint Template" id="{285BD963-D8BF-9A46-B688-0F48C2B1528B}" vid="{064AA05A-479C-7849-812E-51AEFE1618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1827</TotalTime>
  <Words>4217</Words>
  <Application>Microsoft Macintosh PowerPoint</Application>
  <PresentationFormat>Widescreen</PresentationFormat>
  <Paragraphs>435</Paragraphs>
  <Slides>60</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Arial</vt:lpstr>
      <vt:lpstr>Calibri</vt:lpstr>
      <vt:lpstr>Segoe UI</vt:lpstr>
      <vt:lpstr>Tw Cen MT</vt:lpstr>
      <vt:lpstr>Tw Cen MT Condensed</vt:lpstr>
      <vt:lpstr>Wingdings</vt:lpstr>
      <vt:lpstr>Wingdings 3</vt:lpstr>
      <vt:lpstr>Integral</vt:lpstr>
      <vt:lpstr>Data Requests</vt:lpstr>
      <vt:lpstr>PowerPoint Presentation</vt:lpstr>
      <vt:lpstr>Data analysis in the laboratory</vt:lpstr>
      <vt:lpstr>Data analysis in the laboratory</vt:lpstr>
      <vt:lpstr>Data extraction takes many forms</vt:lpstr>
      <vt:lpstr>Typical stages of a data analysis request</vt:lpstr>
      <vt:lpstr>Timeline planning</vt:lpstr>
      <vt:lpstr>Defining Requirements</vt:lpstr>
      <vt:lpstr>Make a request with the end in mind</vt:lpstr>
      <vt:lpstr>Minimum requirements of a data request</vt:lpstr>
      <vt:lpstr>Working with analysts</vt:lpstr>
      <vt:lpstr>Data limitations: structured vs. unstructured data</vt:lpstr>
      <vt:lpstr>Developing a Request </vt:lpstr>
      <vt:lpstr>Establish a shared understanding of data purpose between requestor and analyst:  </vt:lpstr>
      <vt:lpstr>Make a request with the end in mind</vt:lpstr>
      <vt:lpstr>Example case: developing a data query</vt:lpstr>
      <vt:lpstr>Q: Who is the end user(s) of the data?</vt:lpstr>
      <vt:lpstr>A: Small group of hospital-based users</vt:lpstr>
      <vt:lpstr>Q: How will the extracted data be used?</vt:lpstr>
      <vt:lpstr>A: One-time report for QI purposes</vt:lpstr>
      <vt:lpstr>Q: How will the data be accessed?</vt:lpstr>
      <vt:lpstr>A: Users need to access shared folder</vt:lpstr>
      <vt:lpstr>Q: What records will be extracted? </vt:lpstr>
      <vt:lpstr>A: Electronic health record (EHR) data</vt:lpstr>
      <vt:lpstr>Q: Which data attributes are needed?</vt:lpstr>
      <vt:lpstr>A: Characteristics of tests in the EHR</vt:lpstr>
      <vt:lpstr>Q: What are the inclusion/exclusion criteria?</vt:lpstr>
      <vt:lpstr>A: Roles ordering pediatric ED tests </vt:lpstr>
      <vt:lpstr>Q: Is data manipulation needed?</vt:lpstr>
      <vt:lpstr>A: Yes</vt:lpstr>
      <vt:lpstr>Q: What will the end deliverable look like?</vt:lpstr>
      <vt:lpstr>Data Extraction and Validation </vt:lpstr>
      <vt:lpstr>Data extraction</vt:lpstr>
      <vt:lpstr>Validation</vt:lpstr>
      <vt:lpstr>Example</vt:lpstr>
      <vt:lpstr>Example: Validation, con’t</vt:lpstr>
      <vt:lpstr>Requesting Data from DLMP Informatics</vt:lpstr>
      <vt:lpstr>Local Data Resources</vt:lpstr>
      <vt:lpstr>Pathways to Access Data</vt:lpstr>
      <vt:lpstr>PowerPoint Presentation</vt:lpstr>
      <vt:lpstr>Operational Data Requests</vt:lpstr>
      <vt:lpstr>Research Requests Under Blanket IRB</vt:lpstr>
      <vt:lpstr>Other Research Requests</vt:lpstr>
      <vt:lpstr>Apply the Tidy Data Framework When Requesting Data</vt:lpstr>
      <vt:lpstr>Tips for Generating Your Own Data</vt:lpstr>
      <vt:lpstr>Building your own data set</vt:lpstr>
      <vt:lpstr>Naming Variables</vt:lpstr>
      <vt:lpstr>Respect Data Types When Creating Variables</vt:lpstr>
      <vt:lpstr>Consistency is Critical for Analyzing Categorical Variables</vt:lpstr>
      <vt:lpstr>Use Standard Formats for Dates and Times</vt:lpstr>
      <vt:lpstr>Securing Your Data</vt:lpstr>
      <vt:lpstr>UW Medicine Privacy, Confidentiality, and Information Security Agreement</vt:lpstr>
      <vt:lpstr>Keep protected information confidential</vt:lpstr>
      <vt:lpstr>Only access systems as necessary to do your job</vt:lpstr>
      <vt:lpstr>Use the necessary technical tools to protect data</vt:lpstr>
      <vt:lpstr>Network Security</vt:lpstr>
      <vt:lpstr>Only use approved cloud resources</vt:lpstr>
      <vt:lpstr>Use the necessary technical tools to protect data</vt:lpstr>
      <vt:lpstr>PowerPoint Presentation</vt:lpstr>
      <vt:lpstr>Acknowledgements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Patrick C Mathias</dc:creator>
  <cp:lastModifiedBy>Patrick C Mathias</cp:lastModifiedBy>
  <cp:revision>4</cp:revision>
  <cp:lastPrinted>2019-02-19T22:36:37Z</cp:lastPrinted>
  <dcterms:created xsi:type="dcterms:W3CDTF">2025-06-26T17:31:37Z</dcterms:created>
  <dcterms:modified xsi:type="dcterms:W3CDTF">2025-06-27T23:59:17Z</dcterms:modified>
</cp:coreProperties>
</file>

<file path=docProps/thumbnail.jpeg>
</file>